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1"/>
  </p:notesMasterIdLst>
  <p:sldIdLst>
    <p:sldId id="278" r:id="rId2"/>
    <p:sldId id="279" r:id="rId3"/>
    <p:sldId id="257" r:id="rId4"/>
    <p:sldId id="258" r:id="rId5"/>
    <p:sldId id="263" r:id="rId6"/>
    <p:sldId id="280" r:id="rId7"/>
    <p:sldId id="281" r:id="rId8"/>
    <p:sldId id="282" r:id="rId9"/>
    <p:sldId id="297" r:id="rId10"/>
    <p:sldId id="259" r:id="rId11"/>
    <p:sldId id="260" r:id="rId12"/>
    <p:sldId id="298" r:id="rId13"/>
    <p:sldId id="261" r:id="rId14"/>
    <p:sldId id="283" r:id="rId15"/>
    <p:sldId id="264" r:id="rId16"/>
    <p:sldId id="284" r:id="rId17"/>
    <p:sldId id="268" r:id="rId18"/>
    <p:sldId id="285" r:id="rId19"/>
    <p:sldId id="287" r:id="rId20"/>
    <p:sldId id="286" r:id="rId21"/>
    <p:sldId id="299" r:id="rId22"/>
    <p:sldId id="272" r:id="rId23"/>
    <p:sldId id="303" r:id="rId24"/>
    <p:sldId id="270" r:id="rId25"/>
    <p:sldId id="276" r:id="rId26"/>
    <p:sldId id="274" r:id="rId27"/>
    <p:sldId id="300" r:id="rId28"/>
    <p:sldId id="290" r:id="rId29"/>
    <p:sldId id="295" r:id="rId30"/>
    <p:sldId id="275" r:id="rId31"/>
    <p:sldId id="296" r:id="rId32"/>
    <p:sldId id="291" r:id="rId33"/>
    <p:sldId id="277" r:id="rId34"/>
    <p:sldId id="293" r:id="rId35"/>
    <p:sldId id="294" r:id="rId36"/>
    <p:sldId id="292" r:id="rId37"/>
    <p:sldId id="269" r:id="rId38"/>
    <p:sldId id="265" r:id="rId39"/>
    <p:sldId id="30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C720"/>
    <a:srgbClr val="0982FD"/>
    <a:srgbClr val="C7C8CA"/>
    <a:srgbClr val="EB2B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348" autoAdjust="0"/>
  </p:normalViewPr>
  <p:slideViewPr>
    <p:cSldViewPr snapToGrid="0" showGuides="1">
      <p:cViewPr varScale="1">
        <p:scale>
          <a:sx n="102" d="100"/>
          <a:sy n="102" d="100"/>
        </p:scale>
        <p:origin x="27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A4F70-0C3B-4AB9-B06E-3ACE12E38DBE}" type="datetimeFigureOut">
              <a:rPr lang="en-ZA" smtClean="0"/>
              <a:t>2017/02/02</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D0DF7-4110-4313-85E2-F855BBA917F2}" type="slidenum">
              <a:rPr lang="en-ZA" smtClean="0"/>
              <a:t>‹#›</a:t>
            </a:fld>
            <a:endParaRPr lang="en-ZA"/>
          </a:p>
        </p:txBody>
      </p:sp>
    </p:spTree>
    <p:extLst>
      <p:ext uri="{BB962C8B-B14F-4D97-AF65-F5344CB8AC3E}">
        <p14:creationId xmlns:p14="http://schemas.microsoft.com/office/powerpoint/2010/main" val="1799355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Platinum"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Henri_Tresca" TargetMode="External"/><Relationship Id="rId5" Type="http://schemas.openxmlformats.org/officeDocument/2006/relationships/hyperlink" Target="https://en.wikipedia.org/wiki/Tresca_section" TargetMode="External"/><Relationship Id="rId4" Type="http://schemas.openxmlformats.org/officeDocument/2006/relationships/hyperlink" Target="https://en.wikipedia.org/wiki/Iridium"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Interferometry" TargetMode="External"/><Relationship Id="rId13" Type="http://schemas.openxmlformats.org/officeDocument/2006/relationships/hyperlink" Target="https://en.wikipedia.org/wiki/Electromagnetic_spectrum" TargetMode="External"/><Relationship Id="rId3" Type="http://schemas.openxmlformats.org/officeDocument/2006/relationships/hyperlink" Target="https://en.wikipedia.org/w/index.php?title=Metre&amp;action=edit&amp;section=7" TargetMode="External"/><Relationship Id="rId7" Type="http://schemas.openxmlformats.org/officeDocument/2006/relationships/hyperlink" Target="https://en.wikipedia.org/wiki/Light" TargetMode="External"/><Relationship Id="rId12" Type="http://schemas.openxmlformats.org/officeDocument/2006/relationships/hyperlink" Target="https://en.wikipedia.org/wiki/Emission_line" TargetMode="External"/><Relationship Id="rId17" Type="http://schemas.openxmlformats.org/officeDocument/2006/relationships/hyperlink" Target="https://en.wikipedia.org/wiki/Metre#cite_note-Marion-16" TargetMode="External"/><Relationship Id="rId2" Type="http://schemas.openxmlformats.org/officeDocument/2006/relationships/slide" Target="../slides/slide8.xml"/><Relationship Id="rId16" Type="http://schemas.openxmlformats.org/officeDocument/2006/relationships/hyperlink" Target="https://en.wikipedia.org/wiki/Vacuum" TargetMode="External"/><Relationship Id="rId1" Type="http://schemas.openxmlformats.org/officeDocument/2006/relationships/notesMaster" Target="../notesMasters/notesMaster1.xml"/><Relationship Id="rId6" Type="http://schemas.openxmlformats.org/officeDocument/2006/relationships/hyperlink" Target="https://en.wikipedia.org/wiki/Wavelength" TargetMode="External"/><Relationship Id="rId11" Type="http://schemas.openxmlformats.org/officeDocument/2006/relationships/hyperlink" Target="https://en.wikipedia.org/wiki/Red" TargetMode="External"/><Relationship Id="rId5" Type="http://schemas.openxmlformats.org/officeDocument/2006/relationships/hyperlink" Target="https://en.wikipedia.org/wiki/Albert_Abraham_Michelson" TargetMode="External"/><Relationship Id="rId15" Type="http://schemas.openxmlformats.org/officeDocument/2006/relationships/hyperlink" Target="https://en.wikipedia.org/wiki/Atom" TargetMode="External"/><Relationship Id="rId10" Type="http://schemas.openxmlformats.org/officeDocument/2006/relationships/hyperlink" Target="https://en.wikipedia.org/wiki/Orange_(colour)" TargetMode="External"/><Relationship Id="rId4" Type="http://schemas.openxmlformats.org/officeDocument/2006/relationships/hyperlink" Target="https://en.wikipedia.org/wiki/Interferometer" TargetMode="External"/><Relationship Id="rId9" Type="http://schemas.openxmlformats.org/officeDocument/2006/relationships/hyperlink" Target="https://en.wikipedia.org/wiki/International_System_of_Units" TargetMode="External"/><Relationship Id="rId14" Type="http://schemas.openxmlformats.org/officeDocument/2006/relationships/hyperlink" Target="https://en.wikipedia.org/wiki/Krypt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Spread your arms out,</a:t>
            </a:r>
            <a:r>
              <a:rPr lang="en-ZA" baseline="0" dirty="0" smtClean="0"/>
              <a:t> compare metres</a:t>
            </a:r>
          </a:p>
          <a:p>
            <a:r>
              <a:rPr lang="en-ZA" baseline="0" dirty="0" smtClean="0"/>
              <a:t>Lets get the biggest and smallest</a:t>
            </a:r>
            <a:endParaRPr lang="en-ZA" dirty="0"/>
          </a:p>
        </p:txBody>
      </p:sp>
      <p:sp>
        <p:nvSpPr>
          <p:cNvPr id="4" name="Slide Number Placeholder 3"/>
          <p:cNvSpPr>
            <a:spLocks noGrp="1"/>
          </p:cNvSpPr>
          <p:nvPr>
            <p:ph type="sldNum" sz="quarter" idx="10"/>
          </p:nvPr>
        </p:nvSpPr>
        <p:spPr/>
        <p:txBody>
          <a:bodyPr/>
          <a:lstStyle/>
          <a:p>
            <a:fld id="{073D0DF7-4110-4313-85E2-F855BBA917F2}" type="slidenum">
              <a:rPr lang="en-ZA" smtClean="0"/>
              <a:t>3</a:t>
            </a:fld>
            <a:endParaRPr lang="en-ZA"/>
          </a:p>
        </p:txBody>
      </p:sp>
    </p:spTree>
    <p:extLst>
      <p:ext uri="{BB962C8B-B14F-4D97-AF65-F5344CB8AC3E}">
        <p14:creationId xmlns:p14="http://schemas.microsoft.com/office/powerpoint/2010/main" val="2371936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Decided in 1799</a:t>
            </a:r>
          </a:p>
          <a:p>
            <a:r>
              <a:rPr lang="en-ZA" dirty="0" smtClean="0"/>
              <a:t>Created the metre bar</a:t>
            </a:r>
          </a:p>
          <a:p>
            <a:r>
              <a:rPr lang="en-ZA" dirty="0" smtClean="0"/>
              <a:t>Bar was changed in 1889</a:t>
            </a:r>
          </a:p>
          <a:p>
            <a:r>
              <a:rPr lang="en-ZA" dirty="0" smtClean="0"/>
              <a:t>1960 metre defined in terms of krypton emissions</a:t>
            </a:r>
          </a:p>
          <a:p>
            <a:r>
              <a:rPr lang="en-ZA" dirty="0" smtClean="0"/>
              <a:t>1983 new definition</a:t>
            </a:r>
            <a:endParaRPr lang="en-ZA" dirty="0"/>
          </a:p>
        </p:txBody>
      </p:sp>
      <p:sp>
        <p:nvSpPr>
          <p:cNvPr id="4" name="Slide Number Placeholder 3"/>
          <p:cNvSpPr>
            <a:spLocks noGrp="1"/>
          </p:cNvSpPr>
          <p:nvPr>
            <p:ph type="sldNum" sz="quarter" idx="10"/>
          </p:nvPr>
        </p:nvSpPr>
        <p:spPr/>
        <p:txBody>
          <a:bodyPr/>
          <a:lstStyle/>
          <a:p>
            <a:fld id="{073D0DF7-4110-4313-85E2-F855BBA917F2}" type="slidenum">
              <a:rPr lang="en-ZA" smtClean="0"/>
              <a:t>4</a:t>
            </a:fld>
            <a:endParaRPr lang="en-ZA"/>
          </a:p>
        </p:txBody>
      </p:sp>
    </p:spTree>
    <p:extLst>
      <p:ext uri="{BB962C8B-B14F-4D97-AF65-F5344CB8AC3E}">
        <p14:creationId xmlns:p14="http://schemas.microsoft.com/office/powerpoint/2010/main" val="1358695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smtClean="0">
                <a:solidFill>
                  <a:schemeClr val="tx1"/>
                </a:solidFill>
                <a:effectLst/>
                <a:latin typeface="+mn-lt"/>
                <a:ea typeface="+mn-ea"/>
                <a:cs typeface="+mn-cs"/>
              </a:rPr>
              <a:t>Between 1796 and 1797, 16 prototype meters were carved in marble and placed throughout Paris. 5 years earlier, the French Academy of Sciences had properly defined the meter as a standard unit of length, instead of inches or feet.</a:t>
            </a:r>
          </a:p>
          <a:p>
            <a:endParaRPr lang="en-ZA" sz="1200" b="0" i="0" kern="1200" dirty="0" smtClean="0">
              <a:solidFill>
                <a:schemeClr val="tx1"/>
              </a:solidFill>
              <a:effectLst/>
              <a:latin typeface="+mn-lt"/>
              <a:ea typeface="+mn-ea"/>
              <a:cs typeface="+mn-cs"/>
            </a:endParaRPr>
          </a:p>
          <a:p>
            <a:r>
              <a:rPr lang="en-ZA" sz="1200" b="0" i="0" kern="1200" dirty="0" smtClean="0">
                <a:solidFill>
                  <a:schemeClr val="tx1"/>
                </a:solidFill>
                <a:effectLst/>
                <a:latin typeface="+mn-lt"/>
                <a:ea typeface="+mn-ea"/>
                <a:cs typeface="+mn-cs"/>
              </a:rPr>
              <a:t>Prototype Meter of 36, </a:t>
            </a:r>
            <a:r>
              <a:rPr lang="en-ZA" sz="1200" b="0" i="0" kern="1200" dirty="0" err="1" smtClean="0">
                <a:solidFill>
                  <a:schemeClr val="tx1"/>
                </a:solidFill>
                <a:effectLst/>
                <a:latin typeface="+mn-lt"/>
                <a:ea typeface="+mn-ea"/>
                <a:cs typeface="+mn-cs"/>
              </a:rPr>
              <a:t>Vaugirard</a:t>
            </a:r>
            <a:r>
              <a:rPr lang="en-ZA" sz="1200" b="0" i="0" kern="1200" dirty="0" smtClean="0">
                <a:solidFill>
                  <a:schemeClr val="tx1"/>
                </a:solidFill>
                <a:effectLst/>
                <a:latin typeface="+mn-lt"/>
                <a:ea typeface="+mn-ea"/>
                <a:cs typeface="+mn-cs"/>
              </a:rPr>
              <a:t> Street</a:t>
            </a:r>
            <a:endParaRPr lang="en-ZA" dirty="0"/>
          </a:p>
        </p:txBody>
      </p:sp>
      <p:sp>
        <p:nvSpPr>
          <p:cNvPr id="4" name="Slide Number Placeholder 3"/>
          <p:cNvSpPr>
            <a:spLocks noGrp="1"/>
          </p:cNvSpPr>
          <p:nvPr>
            <p:ph type="sldNum" sz="quarter" idx="10"/>
          </p:nvPr>
        </p:nvSpPr>
        <p:spPr/>
        <p:txBody>
          <a:bodyPr/>
          <a:lstStyle/>
          <a:p>
            <a:fld id="{073D0DF7-4110-4313-85E2-F855BBA917F2}" type="slidenum">
              <a:rPr lang="en-ZA" smtClean="0"/>
              <a:t>6</a:t>
            </a:fld>
            <a:endParaRPr lang="en-ZA"/>
          </a:p>
        </p:txBody>
      </p:sp>
    </p:spTree>
    <p:extLst>
      <p:ext uri="{BB962C8B-B14F-4D97-AF65-F5344CB8AC3E}">
        <p14:creationId xmlns:p14="http://schemas.microsoft.com/office/powerpoint/2010/main" val="41423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smtClean="0">
                <a:solidFill>
                  <a:schemeClr val="tx1"/>
                </a:solidFill>
                <a:effectLst/>
                <a:latin typeface="+mn-lt"/>
                <a:ea typeface="+mn-ea"/>
                <a:cs typeface="+mn-cs"/>
              </a:rPr>
              <a:t>90% </a:t>
            </a:r>
            <a:r>
              <a:rPr lang="en-ZA" sz="1200" b="0" i="0" u="none" strike="noStrike" kern="1200" dirty="0" smtClean="0">
                <a:solidFill>
                  <a:schemeClr val="tx1"/>
                </a:solidFill>
                <a:effectLst/>
                <a:latin typeface="+mn-lt"/>
                <a:ea typeface="+mn-ea"/>
                <a:cs typeface="+mn-cs"/>
                <a:hlinkClick r:id="rId3" tooltip="Platinum"/>
              </a:rPr>
              <a:t>platinum</a:t>
            </a:r>
            <a:r>
              <a:rPr lang="en-ZA" sz="1200" b="0" i="0" kern="1200" dirty="0" smtClean="0">
                <a:solidFill>
                  <a:schemeClr val="tx1"/>
                </a:solidFill>
                <a:effectLst/>
                <a:latin typeface="+mn-lt"/>
                <a:ea typeface="+mn-ea"/>
                <a:cs typeface="+mn-cs"/>
              </a:rPr>
              <a:t> and 10% </a:t>
            </a:r>
            <a:r>
              <a:rPr lang="en-ZA" sz="1200" b="0" i="0" u="none" strike="noStrike" kern="1200" dirty="0" smtClean="0">
                <a:solidFill>
                  <a:schemeClr val="tx1"/>
                </a:solidFill>
                <a:effectLst/>
                <a:latin typeface="+mn-lt"/>
                <a:ea typeface="+mn-ea"/>
                <a:cs typeface="+mn-cs"/>
                <a:hlinkClick r:id="rId4" tooltip="Iridium"/>
              </a:rPr>
              <a:t>iridium</a:t>
            </a:r>
            <a:r>
              <a:rPr lang="en-ZA" sz="1200" b="0" i="0" kern="1200" dirty="0" smtClean="0">
                <a:solidFill>
                  <a:schemeClr val="tx1"/>
                </a:solidFill>
                <a:effectLst/>
                <a:latin typeface="+mn-lt"/>
                <a:ea typeface="+mn-ea"/>
                <a:cs typeface="+mn-cs"/>
              </a:rPr>
              <a:t>, which is significantly harder than pure platinum, and have a special X-shaped cross section (a "</a:t>
            </a:r>
            <a:r>
              <a:rPr lang="en-ZA" sz="1200" b="0" i="0" u="none" strike="noStrike" kern="1200" dirty="0" err="1" smtClean="0">
                <a:solidFill>
                  <a:schemeClr val="tx1"/>
                </a:solidFill>
                <a:effectLst/>
                <a:latin typeface="+mn-lt"/>
                <a:ea typeface="+mn-ea"/>
                <a:cs typeface="+mn-cs"/>
                <a:hlinkClick r:id="rId5" tooltip="Tresca section"/>
              </a:rPr>
              <a:t>Tresca</a:t>
            </a:r>
            <a:r>
              <a:rPr lang="en-ZA" sz="1200" b="0" i="0" u="none" strike="noStrike" kern="1200" dirty="0" smtClean="0">
                <a:solidFill>
                  <a:schemeClr val="tx1"/>
                </a:solidFill>
                <a:effectLst/>
                <a:latin typeface="+mn-lt"/>
                <a:ea typeface="+mn-ea"/>
                <a:cs typeface="+mn-cs"/>
                <a:hlinkClick r:id="rId5" tooltip="Tresca section"/>
              </a:rPr>
              <a:t> section</a:t>
            </a:r>
            <a:r>
              <a:rPr lang="en-ZA" sz="1200" b="0" i="0" kern="1200" dirty="0" smtClean="0">
                <a:solidFill>
                  <a:schemeClr val="tx1"/>
                </a:solidFill>
                <a:effectLst/>
                <a:latin typeface="+mn-lt"/>
                <a:ea typeface="+mn-ea"/>
                <a:cs typeface="+mn-cs"/>
              </a:rPr>
              <a:t>", named after French engineer </a:t>
            </a:r>
            <a:r>
              <a:rPr lang="en-ZA" sz="1200" b="0" i="0" u="none" strike="noStrike" kern="1200" dirty="0" smtClean="0">
                <a:solidFill>
                  <a:schemeClr val="tx1"/>
                </a:solidFill>
                <a:effectLst/>
                <a:latin typeface="+mn-lt"/>
                <a:ea typeface="+mn-ea"/>
                <a:cs typeface="+mn-cs"/>
                <a:hlinkClick r:id="rId6" tooltip="Henri Tresca"/>
              </a:rPr>
              <a:t>Henri </a:t>
            </a:r>
            <a:r>
              <a:rPr lang="en-ZA" sz="1200" b="0" i="0" u="none" strike="noStrike" kern="1200" dirty="0" err="1" smtClean="0">
                <a:solidFill>
                  <a:schemeClr val="tx1"/>
                </a:solidFill>
                <a:effectLst/>
                <a:latin typeface="+mn-lt"/>
                <a:ea typeface="+mn-ea"/>
                <a:cs typeface="+mn-cs"/>
                <a:hlinkClick r:id="rId6" tooltip="Henri Tresca"/>
              </a:rPr>
              <a:t>Tresca</a:t>
            </a:r>
            <a:r>
              <a:rPr lang="en-ZA" sz="1200" b="0" i="0" kern="1200" dirty="0" smtClean="0">
                <a:solidFill>
                  <a:schemeClr val="tx1"/>
                </a:solidFill>
                <a:effectLst/>
                <a:latin typeface="+mn-lt"/>
                <a:ea typeface="+mn-ea"/>
                <a:cs typeface="+mn-cs"/>
              </a:rPr>
              <a:t>) to minimise the effects of torsional strain during length </a:t>
            </a:r>
            <a:endParaRPr lang="en-ZA" dirty="0"/>
          </a:p>
        </p:txBody>
      </p:sp>
      <p:sp>
        <p:nvSpPr>
          <p:cNvPr id="4" name="Slide Number Placeholder 3"/>
          <p:cNvSpPr>
            <a:spLocks noGrp="1"/>
          </p:cNvSpPr>
          <p:nvPr>
            <p:ph type="sldNum" sz="quarter" idx="10"/>
          </p:nvPr>
        </p:nvSpPr>
        <p:spPr/>
        <p:txBody>
          <a:bodyPr/>
          <a:lstStyle/>
          <a:p>
            <a:fld id="{073D0DF7-4110-4313-85E2-F855BBA917F2}" type="slidenum">
              <a:rPr lang="en-ZA" smtClean="0"/>
              <a:t>7</a:t>
            </a:fld>
            <a:endParaRPr lang="en-ZA"/>
          </a:p>
        </p:txBody>
      </p:sp>
    </p:spTree>
    <p:extLst>
      <p:ext uri="{BB962C8B-B14F-4D97-AF65-F5344CB8AC3E}">
        <p14:creationId xmlns:p14="http://schemas.microsoft.com/office/powerpoint/2010/main" val="2022326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1" i="0" kern="1200" dirty="0" smtClean="0">
                <a:solidFill>
                  <a:schemeClr val="tx1"/>
                </a:solidFill>
                <a:effectLst/>
                <a:latin typeface="+mn-lt"/>
                <a:ea typeface="+mn-ea"/>
                <a:cs typeface="+mn-cs"/>
              </a:rPr>
              <a:t>Number of wavelengths of red-orange emission line of krypton-86</a:t>
            </a:r>
            <a:r>
              <a:rPr lang="en-ZA" sz="1200" b="0" i="0" kern="1200" dirty="0" smtClean="0">
                <a:solidFill>
                  <a:schemeClr val="tx1"/>
                </a:solidFill>
                <a:effectLst/>
                <a:latin typeface="+mn-lt"/>
                <a:ea typeface="+mn-ea"/>
                <a:cs typeface="+mn-cs"/>
              </a:rPr>
              <a:t>[</a:t>
            </a:r>
            <a:r>
              <a:rPr lang="en-ZA" sz="1200" b="0" i="0" u="none" strike="noStrike" kern="1200" dirty="0" smtClean="0">
                <a:solidFill>
                  <a:schemeClr val="tx1"/>
                </a:solidFill>
                <a:effectLst/>
                <a:latin typeface="+mn-lt"/>
                <a:ea typeface="+mn-ea"/>
                <a:cs typeface="+mn-cs"/>
                <a:hlinkClick r:id="rId3" tooltip="Edit section: Number of wavelengths of red-orange emission line of krypton-86"/>
              </a:rPr>
              <a:t>edit</a:t>
            </a:r>
            <a:r>
              <a:rPr lang="en-ZA" sz="1200" b="0" i="0" kern="1200" dirty="0" smtClean="0">
                <a:solidFill>
                  <a:schemeClr val="tx1"/>
                </a:solidFill>
                <a:effectLst/>
                <a:latin typeface="+mn-lt"/>
                <a:ea typeface="+mn-ea"/>
                <a:cs typeface="+mn-cs"/>
              </a:rPr>
              <a:t>]</a:t>
            </a:r>
            <a:endParaRPr lang="en-ZA" sz="1200" b="1" i="0" kern="1200" dirty="0" smtClean="0">
              <a:solidFill>
                <a:schemeClr val="tx1"/>
              </a:solidFill>
              <a:effectLst/>
              <a:latin typeface="+mn-lt"/>
              <a:ea typeface="+mn-ea"/>
              <a:cs typeface="+mn-cs"/>
            </a:endParaRPr>
          </a:p>
          <a:p>
            <a:r>
              <a:rPr lang="en-ZA" sz="1200" b="0" i="0" kern="1200" dirty="0" smtClean="0">
                <a:solidFill>
                  <a:schemeClr val="tx1"/>
                </a:solidFill>
                <a:effectLst/>
                <a:latin typeface="+mn-lt"/>
                <a:ea typeface="+mn-ea"/>
                <a:cs typeface="+mn-cs"/>
              </a:rPr>
              <a:t>In 1893, the standard metre was first measured with an </a:t>
            </a:r>
            <a:r>
              <a:rPr lang="en-ZA" sz="1200" b="0" i="0" u="none" strike="noStrike" kern="1200" dirty="0" smtClean="0">
                <a:solidFill>
                  <a:schemeClr val="tx1"/>
                </a:solidFill>
                <a:effectLst/>
                <a:latin typeface="+mn-lt"/>
                <a:ea typeface="+mn-ea"/>
                <a:cs typeface="+mn-cs"/>
                <a:hlinkClick r:id="rId4" tooltip="Interferometer"/>
              </a:rPr>
              <a:t>interferometer</a:t>
            </a:r>
            <a:r>
              <a:rPr lang="en-ZA" sz="1200" b="0" i="0" kern="1200" dirty="0" smtClean="0">
                <a:solidFill>
                  <a:schemeClr val="tx1"/>
                </a:solidFill>
                <a:effectLst/>
                <a:latin typeface="+mn-lt"/>
                <a:ea typeface="+mn-ea"/>
                <a:cs typeface="+mn-cs"/>
              </a:rPr>
              <a:t> by </a:t>
            </a:r>
            <a:r>
              <a:rPr lang="en-ZA" sz="1200" b="0" i="0" u="none" strike="noStrike" kern="1200" dirty="0" smtClean="0">
                <a:solidFill>
                  <a:schemeClr val="tx1"/>
                </a:solidFill>
                <a:effectLst/>
                <a:latin typeface="+mn-lt"/>
                <a:ea typeface="+mn-ea"/>
                <a:cs typeface="+mn-cs"/>
                <a:hlinkClick r:id="rId5" tooltip="Albert Abraham Michelson"/>
              </a:rPr>
              <a:t>Albert A. Michelson</a:t>
            </a:r>
            <a:r>
              <a:rPr lang="en-ZA" sz="1200" b="0" i="0" kern="1200" dirty="0" smtClean="0">
                <a:solidFill>
                  <a:schemeClr val="tx1"/>
                </a:solidFill>
                <a:effectLst/>
                <a:latin typeface="+mn-lt"/>
                <a:ea typeface="+mn-ea"/>
                <a:cs typeface="+mn-cs"/>
              </a:rPr>
              <a:t>, the inventor of the device and an advocate of using some particular </a:t>
            </a:r>
            <a:r>
              <a:rPr lang="en-ZA" sz="1200" b="0" i="0" u="none" strike="noStrike" kern="1200" dirty="0" smtClean="0">
                <a:solidFill>
                  <a:schemeClr val="tx1"/>
                </a:solidFill>
                <a:effectLst/>
                <a:latin typeface="+mn-lt"/>
                <a:ea typeface="+mn-ea"/>
                <a:cs typeface="+mn-cs"/>
                <a:hlinkClick r:id="rId6" tooltip="Wavelength"/>
              </a:rPr>
              <a:t>wavelength</a:t>
            </a:r>
            <a:r>
              <a:rPr lang="en-ZA" sz="1200" b="0" i="0" kern="1200" dirty="0" smtClean="0">
                <a:solidFill>
                  <a:schemeClr val="tx1"/>
                </a:solidFill>
                <a:effectLst/>
                <a:latin typeface="+mn-lt"/>
                <a:ea typeface="+mn-ea"/>
                <a:cs typeface="+mn-cs"/>
              </a:rPr>
              <a:t> of </a:t>
            </a:r>
            <a:r>
              <a:rPr lang="en-ZA" sz="1200" b="0" i="0" u="none" strike="noStrike" kern="1200" dirty="0" smtClean="0">
                <a:solidFill>
                  <a:schemeClr val="tx1"/>
                </a:solidFill>
                <a:effectLst/>
                <a:latin typeface="+mn-lt"/>
                <a:ea typeface="+mn-ea"/>
                <a:cs typeface="+mn-cs"/>
                <a:hlinkClick r:id="rId7" tooltip="Light"/>
              </a:rPr>
              <a:t>light</a:t>
            </a:r>
            <a:r>
              <a:rPr lang="en-ZA" sz="1200" b="0" i="0" kern="1200" dirty="0" smtClean="0">
                <a:solidFill>
                  <a:schemeClr val="tx1"/>
                </a:solidFill>
                <a:effectLst/>
                <a:latin typeface="+mn-lt"/>
                <a:ea typeface="+mn-ea"/>
                <a:cs typeface="+mn-cs"/>
              </a:rPr>
              <a:t> as a standard of length. By 1925, </a:t>
            </a:r>
            <a:r>
              <a:rPr lang="en-ZA" sz="1200" b="0" i="0" u="none" strike="noStrike" kern="1200" dirty="0" smtClean="0">
                <a:solidFill>
                  <a:schemeClr val="tx1"/>
                </a:solidFill>
                <a:effectLst/>
                <a:latin typeface="+mn-lt"/>
                <a:ea typeface="+mn-ea"/>
                <a:cs typeface="+mn-cs"/>
                <a:hlinkClick r:id="rId8" tooltip="Interferometry"/>
              </a:rPr>
              <a:t>interferometry</a:t>
            </a:r>
            <a:r>
              <a:rPr lang="en-ZA" sz="1200" b="0" i="0" kern="1200" dirty="0" smtClean="0">
                <a:solidFill>
                  <a:schemeClr val="tx1"/>
                </a:solidFill>
                <a:effectLst/>
                <a:latin typeface="+mn-lt"/>
                <a:ea typeface="+mn-ea"/>
                <a:cs typeface="+mn-cs"/>
              </a:rPr>
              <a:t> was in regular use at the BIPM. However, the International Prototype Metre remained the standard until 1960, when the eleventh CGPM defined the metre in the new </a:t>
            </a:r>
            <a:r>
              <a:rPr lang="en-ZA" sz="1200" b="0" i="0" u="none" strike="noStrike" kern="1200" dirty="0" smtClean="0">
                <a:solidFill>
                  <a:schemeClr val="tx1"/>
                </a:solidFill>
                <a:effectLst/>
                <a:latin typeface="+mn-lt"/>
                <a:ea typeface="+mn-ea"/>
                <a:cs typeface="+mn-cs"/>
                <a:hlinkClick r:id="rId9" tooltip="International System of Units"/>
              </a:rPr>
              <a:t>International System of Units</a:t>
            </a:r>
            <a:r>
              <a:rPr lang="en-ZA" sz="1200" b="0" i="0" kern="1200" dirty="0" smtClean="0">
                <a:solidFill>
                  <a:schemeClr val="tx1"/>
                </a:solidFill>
                <a:effectLst/>
                <a:latin typeface="+mn-lt"/>
                <a:ea typeface="+mn-ea"/>
                <a:cs typeface="+mn-cs"/>
              </a:rPr>
              <a:t> (SI) as equal to 1 650 763.73 </a:t>
            </a:r>
            <a:r>
              <a:rPr lang="en-ZA" sz="1200" b="0" i="0" u="none" strike="noStrike" kern="1200" dirty="0" smtClean="0">
                <a:solidFill>
                  <a:schemeClr val="tx1"/>
                </a:solidFill>
                <a:effectLst/>
                <a:latin typeface="+mn-lt"/>
                <a:ea typeface="+mn-ea"/>
                <a:cs typeface="+mn-cs"/>
                <a:hlinkClick r:id="rId6" tooltip="Wavelength"/>
              </a:rPr>
              <a:t>wavelengths</a:t>
            </a:r>
            <a:r>
              <a:rPr lang="en-ZA" sz="1200" b="0" i="0" kern="1200" dirty="0" smtClean="0">
                <a:solidFill>
                  <a:schemeClr val="tx1"/>
                </a:solidFill>
                <a:effectLst/>
                <a:latin typeface="+mn-lt"/>
                <a:ea typeface="+mn-ea"/>
                <a:cs typeface="+mn-cs"/>
              </a:rPr>
              <a:t> of the </a:t>
            </a:r>
            <a:r>
              <a:rPr lang="en-ZA" sz="1200" b="0" i="0" u="none" strike="noStrike" kern="1200" dirty="0" smtClean="0">
                <a:solidFill>
                  <a:schemeClr val="tx1"/>
                </a:solidFill>
                <a:effectLst/>
                <a:latin typeface="+mn-lt"/>
                <a:ea typeface="+mn-ea"/>
                <a:cs typeface="+mn-cs"/>
                <a:hlinkClick r:id="rId10" tooltip="Orange (colour)"/>
              </a:rPr>
              <a:t>orange</a:t>
            </a:r>
            <a:r>
              <a:rPr lang="en-ZA" sz="1200" b="0" i="0" kern="1200" dirty="0" smtClean="0">
                <a:solidFill>
                  <a:schemeClr val="tx1"/>
                </a:solidFill>
                <a:effectLst/>
                <a:latin typeface="+mn-lt"/>
                <a:ea typeface="+mn-ea"/>
                <a:cs typeface="+mn-cs"/>
              </a:rPr>
              <a:t>-</a:t>
            </a:r>
            <a:r>
              <a:rPr lang="en-ZA" sz="1200" b="0" i="0" u="none" strike="noStrike" kern="1200" dirty="0" smtClean="0">
                <a:solidFill>
                  <a:schemeClr val="tx1"/>
                </a:solidFill>
                <a:effectLst/>
                <a:latin typeface="+mn-lt"/>
                <a:ea typeface="+mn-ea"/>
                <a:cs typeface="+mn-cs"/>
                <a:hlinkClick r:id="rId11" tooltip="Red"/>
              </a:rPr>
              <a:t>red</a:t>
            </a:r>
            <a:r>
              <a:rPr lang="en-ZA" sz="1200" b="0" i="0" kern="1200" dirty="0" smtClean="0">
                <a:solidFill>
                  <a:schemeClr val="tx1"/>
                </a:solidFill>
                <a:effectLst/>
                <a:latin typeface="+mn-lt"/>
                <a:ea typeface="+mn-ea"/>
                <a:cs typeface="+mn-cs"/>
              </a:rPr>
              <a:t> </a:t>
            </a:r>
            <a:r>
              <a:rPr lang="en-ZA" sz="1200" b="0" i="0" u="none" strike="noStrike" kern="1200" dirty="0" smtClean="0">
                <a:solidFill>
                  <a:schemeClr val="tx1"/>
                </a:solidFill>
                <a:effectLst/>
                <a:latin typeface="+mn-lt"/>
                <a:ea typeface="+mn-ea"/>
                <a:cs typeface="+mn-cs"/>
                <a:hlinkClick r:id="rId12" tooltip="Emission line"/>
              </a:rPr>
              <a:t>emission line</a:t>
            </a:r>
            <a:r>
              <a:rPr lang="en-ZA" sz="1200" b="0" i="0" kern="1200" dirty="0" smtClean="0">
                <a:solidFill>
                  <a:schemeClr val="tx1"/>
                </a:solidFill>
                <a:effectLst/>
                <a:latin typeface="+mn-lt"/>
                <a:ea typeface="+mn-ea"/>
                <a:cs typeface="+mn-cs"/>
              </a:rPr>
              <a:t> in the </a:t>
            </a:r>
            <a:r>
              <a:rPr lang="en-ZA" sz="1200" b="0" i="0" u="none" strike="noStrike" kern="1200" dirty="0" smtClean="0">
                <a:solidFill>
                  <a:schemeClr val="tx1"/>
                </a:solidFill>
                <a:effectLst/>
                <a:latin typeface="+mn-lt"/>
                <a:ea typeface="+mn-ea"/>
                <a:cs typeface="+mn-cs"/>
                <a:hlinkClick r:id="rId13" tooltip="Electromagnetic spectrum"/>
              </a:rPr>
              <a:t>electromagnetic spectrum</a:t>
            </a:r>
            <a:r>
              <a:rPr lang="en-ZA" sz="1200" b="0" i="0" kern="1200" dirty="0" smtClean="0">
                <a:solidFill>
                  <a:schemeClr val="tx1"/>
                </a:solidFill>
                <a:effectLst/>
                <a:latin typeface="+mn-lt"/>
                <a:ea typeface="+mn-ea"/>
                <a:cs typeface="+mn-cs"/>
              </a:rPr>
              <a:t> of the </a:t>
            </a:r>
            <a:r>
              <a:rPr lang="en-ZA" sz="1200" b="0" i="0" u="none" strike="noStrike" kern="1200" dirty="0" smtClean="0">
                <a:solidFill>
                  <a:schemeClr val="tx1"/>
                </a:solidFill>
                <a:effectLst/>
                <a:latin typeface="+mn-lt"/>
                <a:ea typeface="+mn-ea"/>
                <a:cs typeface="+mn-cs"/>
                <a:hlinkClick r:id="rId14" tooltip="Krypton"/>
              </a:rPr>
              <a:t>krypton</a:t>
            </a:r>
            <a:r>
              <a:rPr lang="en-ZA" sz="1200" b="0" i="0" kern="1200" dirty="0" smtClean="0">
                <a:solidFill>
                  <a:schemeClr val="tx1"/>
                </a:solidFill>
                <a:effectLst/>
                <a:latin typeface="+mn-lt"/>
                <a:ea typeface="+mn-ea"/>
                <a:cs typeface="+mn-cs"/>
              </a:rPr>
              <a:t>-86 </a:t>
            </a:r>
            <a:r>
              <a:rPr lang="en-ZA" sz="1200" b="0" i="0" u="none" strike="noStrike" kern="1200" dirty="0" smtClean="0">
                <a:solidFill>
                  <a:schemeClr val="tx1"/>
                </a:solidFill>
                <a:effectLst/>
                <a:latin typeface="+mn-lt"/>
                <a:ea typeface="+mn-ea"/>
                <a:cs typeface="+mn-cs"/>
                <a:hlinkClick r:id="rId15" tooltip="Atom"/>
              </a:rPr>
              <a:t>atom</a:t>
            </a:r>
            <a:r>
              <a:rPr lang="en-ZA" sz="1200" b="0" i="0" kern="1200" dirty="0" smtClean="0">
                <a:solidFill>
                  <a:schemeClr val="tx1"/>
                </a:solidFill>
                <a:effectLst/>
                <a:latin typeface="+mn-lt"/>
                <a:ea typeface="+mn-ea"/>
                <a:cs typeface="+mn-cs"/>
              </a:rPr>
              <a:t> in a </a:t>
            </a:r>
            <a:r>
              <a:rPr lang="en-ZA" sz="1200" b="0" i="0" u="none" strike="noStrike" kern="1200" dirty="0" smtClean="0">
                <a:solidFill>
                  <a:schemeClr val="tx1"/>
                </a:solidFill>
                <a:effectLst/>
                <a:latin typeface="+mn-lt"/>
                <a:ea typeface="+mn-ea"/>
                <a:cs typeface="+mn-cs"/>
                <a:hlinkClick r:id="rId16" tooltip="Vacuum"/>
              </a:rPr>
              <a:t>vacuum</a:t>
            </a:r>
            <a:r>
              <a:rPr lang="en-ZA" sz="1200" b="0" i="0" kern="1200" dirty="0" smtClean="0">
                <a:solidFill>
                  <a:schemeClr val="tx1"/>
                </a:solidFill>
                <a:effectLst/>
                <a:latin typeface="+mn-lt"/>
                <a:ea typeface="+mn-ea"/>
                <a:cs typeface="+mn-cs"/>
              </a:rPr>
              <a:t>.</a:t>
            </a:r>
            <a:r>
              <a:rPr lang="en-ZA" sz="1200" b="0" i="0" u="none" strike="noStrike" kern="1200" baseline="30000" dirty="0" smtClean="0">
                <a:solidFill>
                  <a:schemeClr val="tx1"/>
                </a:solidFill>
                <a:effectLst/>
                <a:latin typeface="+mn-lt"/>
                <a:ea typeface="+mn-ea"/>
                <a:cs typeface="+mn-cs"/>
                <a:hlinkClick r:id="rId17"/>
              </a:rPr>
              <a:t>[16]</a:t>
            </a:r>
            <a:endParaRPr lang="en-ZA" sz="1200" b="0" i="0" kern="1200" dirty="0" smtClean="0">
              <a:solidFill>
                <a:schemeClr val="tx1"/>
              </a:solidFill>
              <a:effectLst/>
              <a:latin typeface="+mn-lt"/>
              <a:ea typeface="+mn-ea"/>
              <a:cs typeface="+mn-cs"/>
            </a:endParaRPr>
          </a:p>
          <a:p>
            <a:endParaRPr lang="en-ZA" dirty="0"/>
          </a:p>
        </p:txBody>
      </p:sp>
      <p:sp>
        <p:nvSpPr>
          <p:cNvPr id="4" name="Slide Number Placeholder 3"/>
          <p:cNvSpPr>
            <a:spLocks noGrp="1"/>
          </p:cNvSpPr>
          <p:nvPr>
            <p:ph type="sldNum" sz="quarter" idx="10"/>
          </p:nvPr>
        </p:nvSpPr>
        <p:spPr/>
        <p:txBody>
          <a:bodyPr/>
          <a:lstStyle/>
          <a:p>
            <a:fld id="{073D0DF7-4110-4313-85E2-F855BBA917F2}" type="slidenum">
              <a:rPr lang="en-ZA" smtClean="0"/>
              <a:t>8</a:t>
            </a:fld>
            <a:endParaRPr lang="en-ZA"/>
          </a:p>
        </p:txBody>
      </p:sp>
    </p:spTree>
    <p:extLst>
      <p:ext uri="{BB962C8B-B14F-4D97-AF65-F5344CB8AC3E}">
        <p14:creationId xmlns:p14="http://schemas.microsoft.com/office/powerpoint/2010/main" val="295371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Conference </a:t>
            </a:r>
            <a:r>
              <a:rPr lang="en-ZA" dirty="0" err="1" smtClean="0"/>
              <a:t>Generale</a:t>
            </a:r>
            <a:r>
              <a:rPr lang="en-ZA" dirty="0" smtClean="0"/>
              <a:t> des </a:t>
            </a:r>
            <a:r>
              <a:rPr lang="en-ZA" dirty="0" err="1" smtClean="0"/>
              <a:t>Poids</a:t>
            </a:r>
            <a:r>
              <a:rPr lang="en-ZA" dirty="0" smtClean="0"/>
              <a:t> et </a:t>
            </a:r>
            <a:r>
              <a:rPr lang="en-ZA" dirty="0" err="1" smtClean="0"/>
              <a:t>Mesures</a:t>
            </a:r>
            <a:endParaRPr lang="en-ZA" dirty="0" smtClean="0"/>
          </a:p>
          <a:p>
            <a:r>
              <a:rPr lang="en-ZA" dirty="0" smtClean="0"/>
              <a:t>The</a:t>
            </a:r>
            <a:r>
              <a:rPr lang="en-ZA" baseline="0" dirty="0" smtClean="0"/>
              <a:t> General Conference on Weights and Measures</a:t>
            </a:r>
            <a:endParaRPr lang="en-ZA" dirty="0"/>
          </a:p>
        </p:txBody>
      </p:sp>
      <p:sp>
        <p:nvSpPr>
          <p:cNvPr id="4" name="Slide Number Placeholder 3"/>
          <p:cNvSpPr>
            <a:spLocks noGrp="1"/>
          </p:cNvSpPr>
          <p:nvPr>
            <p:ph type="sldNum" sz="quarter" idx="10"/>
          </p:nvPr>
        </p:nvSpPr>
        <p:spPr/>
        <p:txBody>
          <a:bodyPr/>
          <a:lstStyle/>
          <a:p>
            <a:fld id="{073D0DF7-4110-4313-85E2-F855BBA917F2}" type="slidenum">
              <a:rPr lang="en-ZA" smtClean="0"/>
              <a:t>10</a:t>
            </a:fld>
            <a:endParaRPr lang="en-ZA"/>
          </a:p>
        </p:txBody>
      </p:sp>
    </p:spTree>
    <p:extLst>
      <p:ext uri="{BB962C8B-B14F-4D97-AF65-F5344CB8AC3E}">
        <p14:creationId xmlns:p14="http://schemas.microsoft.com/office/powerpoint/2010/main" val="180540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1992: lost weight</a:t>
            </a:r>
            <a:endParaRPr lang="en-ZA" dirty="0"/>
          </a:p>
        </p:txBody>
      </p:sp>
      <p:sp>
        <p:nvSpPr>
          <p:cNvPr id="4" name="Slide Number Placeholder 3"/>
          <p:cNvSpPr>
            <a:spLocks noGrp="1"/>
          </p:cNvSpPr>
          <p:nvPr>
            <p:ph type="sldNum" sz="quarter" idx="10"/>
          </p:nvPr>
        </p:nvSpPr>
        <p:spPr/>
        <p:txBody>
          <a:bodyPr/>
          <a:lstStyle/>
          <a:p>
            <a:fld id="{073D0DF7-4110-4313-85E2-F855BBA917F2}" type="slidenum">
              <a:rPr lang="en-ZA" smtClean="0"/>
              <a:t>18</a:t>
            </a:fld>
            <a:endParaRPr lang="en-ZA"/>
          </a:p>
        </p:txBody>
      </p:sp>
    </p:spTree>
    <p:extLst>
      <p:ext uri="{BB962C8B-B14F-4D97-AF65-F5344CB8AC3E}">
        <p14:creationId xmlns:p14="http://schemas.microsoft.com/office/powerpoint/2010/main" val="114940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E83FDA3B-A9BA-401C-A380-748B24206E3B}" type="datetimeFigureOut">
              <a:rPr lang="en-ZA" smtClean="0"/>
              <a:t>2017/02/02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8A9C492-D381-4EEA-84EA-F20B4C84E9D1}" type="slidenum">
              <a:rPr lang="en-ZA" smtClean="0"/>
              <a:t>‹#›</a:t>
            </a:fld>
            <a:endParaRPr lang="en-ZA"/>
          </a:p>
        </p:txBody>
      </p:sp>
    </p:spTree>
    <p:extLst>
      <p:ext uri="{BB962C8B-B14F-4D97-AF65-F5344CB8AC3E}">
        <p14:creationId xmlns:p14="http://schemas.microsoft.com/office/powerpoint/2010/main" val="1692064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E83FDA3B-A9BA-401C-A380-748B24206E3B}" type="datetimeFigureOut">
              <a:rPr lang="en-ZA" smtClean="0"/>
              <a:t>2017/02/02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8A9C492-D381-4EEA-84EA-F20B4C84E9D1}" type="slidenum">
              <a:rPr lang="en-ZA" smtClean="0"/>
              <a:t>‹#›</a:t>
            </a:fld>
            <a:endParaRPr lang="en-ZA"/>
          </a:p>
        </p:txBody>
      </p:sp>
    </p:spTree>
    <p:extLst>
      <p:ext uri="{BB962C8B-B14F-4D97-AF65-F5344CB8AC3E}">
        <p14:creationId xmlns:p14="http://schemas.microsoft.com/office/powerpoint/2010/main" val="3942775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E83FDA3B-A9BA-401C-A380-748B24206E3B}" type="datetimeFigureOut">
              <a:rPr lang="en-ZA" smtClean="0"/>
              <a:t>2017/02/02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8A9C492-D381-4EEA-84EA-F20B4C84E9D1}" type="slidenum">
              <a:rPr lang="en-ZA" smtClean="0"/>
              <a:t>‹#›</a:t>
            </a:fld>
            <a:endParaRPr lang="en-ZA"/>
          </a:p>
        </p:txBody>
      </p:sp>
    </p:spTree>
    <p:extLst>
      <p:ext uri="{BB962C8B-B14F-4D97-AF65-F5344CB8AC3E}">
        <p14:creationId xmlns:p14="http://schemas.microsoft.com/office/powerpoint/2010/main" val="2854849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E83FDA3B-A9BA-401C-A380-748B24206E3B}" type="datetimeFigureOut">
              <a:rPr lang="en-ZA" smtClean="0"/>
              <a:t>2017/02/02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8A9C492-D381-4EEA-84EA-F20B4C84E9D1}" type="slidenum">
              <a:rPr lang="en-ZA" smtClean="0"/>
              <a:t>‹#›</a:t>
            </a:fld>
            <a:endParaRPr lang="en-ZA"/>
          </a:p>
        </p:txBody>
      </p:sp>
    </p:spTree>
    <p:extLst>
      <p:ext uri="{BB962C8B-B14F-4D97-AF65-F5344CB8AC3E}">
        <p14:creationId xmlns:p14="http://schemas.microsoft.com/office/powerpoint/2010/main" val="1418000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3FDA3B-A9BA-401C-A380-748B24206E3B}" type="datetimeFigureOut">
              <a:rPr lang="en-ZA" smtClean="0"/>
              <a:t>2017/02/02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78A9C492-D381-4EEA-84EA-F20B4C84E9D1}" type="slidenum">
              <a:rPr lang="en-ZA" smtClean="0"/>
              <a:t>‹#›</a:t>
            </a:fld>
            <a:endParaRPr lang="en-ZA"/>
          </a:p>
        </p:txBody>
      </p:sp>
    </p:spTree>
    <p:extLst>
      <p:ext uri="{BB962C8B-B14F-4D97-AF65-F5344CB8AC3E}">
        <p14:creationId xmlns:p14="http://schemas.microsoft.com/office/powerpoint/2010/main" val="978902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E83FDA3B-A9BA-401C-A380-748B24206E3B}" type="datetimeFigureOut">
              <a:rPr lang="en-ZA" smtClean="0"/>
              <a:t>2017/02/02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8A9C492-D381-4EEA-84EA-F20B4C84E9D1}" type="slidenum">
              <a:rPr lang="en-ZA" smtClean="0"/>
              <a:t>‹#›</a:t>
            </a:fld>
            <a:endParaRPr lang="en-ZA"/>
          </a:p>
        </p:txBody>
      </p:sp>
    </p:spTree>
    <p:extLst>
      <p:ext uri="{BB962C8B-B14F-4D97-AF65-F5344CB8AC3E}">
        <p14:creationId xmlns:p14="http://schemas.microsoft.com/office/powerpoint/2010/main" val="2186768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E83FDA3B-A9BA-401C-A380-748B24206E3B}" type="datetimeFigureOut">
              <a:rPr lang="en-ZA" smtClean="0"/>
              <a:t>2017/02/02</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78A9C492-D381-4EEA-84EA-F20B4C84E9D1}" type="slidenum">
              <a:rPr lang="en-ZA" smtClean="0"/>
              <a:t>‹#›</a:t>
            </a:fld>
            <a:endParaRPr lang="en-ZA"/>
          </a:p>
        </p:txBody>
      </p:sp>
    </p:spTree>
    <p:extLst>
      <p:ext uri="{BB962C8B-B14F-4D97-AF65-F5344CB8AC3E}">
        <p14:creationId xmlns:p14="http://schemas.microsoft.com/office/powerpoint/2010/main" val="2113742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E83FDA3B-A9BA-401C-A380-748B24206E3B}" type="datetimeFigureOut">
              <a:rPr lang="en-ZA" smtClean="0"/>
              <a:t>2017/02/02</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78A9C492-D381-4EEA-84EA-F20B4C84E9D1}" type="slidenum">
              <a:rPr lang="en-ZA" smtClean="0"/>
              <a:t>‹#›</a:t>
            </a:fld>
            <a:endParaRPr lang="en-ZA"/>
          </a:p>
        </p:txBody>
      </p:sp>
    </p:spTree>
    <p:extLst>
      <p:ext uri="{BB962C8B-B14F-4D97-AF65-F5344CB8AC3E}">
        <p14:creationId xmlns:p14="http://schemas.microsoft.com/office/powerpoint/2010/main" val="716185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3FDA3B-A9BA-401C-A380-748B24206E3B}" type="datetimeFigureOut">
              <a:rPr lang="en-ZA" smtClean="0"/>
              <a:t>2017/02/02</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78A9C492-D381-4EEA-84EA-F20B4C84E9D1}" type="slidenum">
              <a:rPr lang="en-ZA" smtClean="0"/>
              <a:t>‹#›</a:t>
            </a:fld>
            <a:endParaRPr lang="en-ZA"/>
          </a:p>
        </p:txBody>
      </p:sp>
    </p:spTree>
    <p:extLst>
      <p:ext uri="{BB962C8B-B14F-4D97-AF65-F5344CB8AC3E}">
        <p14:creationId xmlns:p14="http://schemas.microsoft.com/office/powerpoint/2010/main" val="328257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3FDA3B-A9BA-401C-A380-748B24206E3B}" type="datetimeFigureOut">
              <a:rPr lang="en-ZA" smtClean="0"/>
              <a:t>2017/02/02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8A9C492-D381-4EEA-84EA-F20B4C84E9D1}" type="slidenum">
              <a:rPr lang="en-ZA" smtClean="0"/>
              <a:t>‹#›</a:t>
            </a:fld>
            <a:endParaRPr lang="en-ZA"/>
          </a:p>
        </p:txBody>
      </p:sp>
    </p:spTree>
    <p:extLst>
      <p:ext uri="{BB962C8B-B14F-4D97-AF65-F5344CB8AC3E}">
        <p14:creationId xmlns:p14="http://schemas.microsoft.com/office/powerpoint/2010/main" val="3911258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3FDA3B-A9BA-401C-A380-748B24206E3B}" type="datetimeFigureOut">
              <a:rPr lang="en-ZA" smtClean="0"/>
              <a:t>2017/02/02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78A9C492-D381-4EEA-84EA-F20B4C84E9D1}" type="slidenum">
              <a:rPr lang="en-ZA" smtClean="0"/>
              <a:t>‹#›</a:t>
            </a:fld>
            <a:endParaRPr lang="en-ZA"/>
          </a:p>
        </p:txBody>
      </p:sp>
    </p:spTree>
    <p:extLst>
      <p:ext uri="{BB962C8B-B14F-4D97-AF65-F5344CB8AC3E}">
        <p14:creationId xmlns:p14="http://schemas.microsoft.com/office/powerpoint/2010/main" val="15914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3FDA3B-A9BA-401C-A380-748B24206E3B}" type="datetimeFigureOut">
              <a:rPr lang="en-ZA" smtClean="0"/>
              <a:t>2017/02/02</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A9C492-D381-4EEA-84EA-F20B4C84E9D1}" type="slidenum">
              <a:rPr lang="en-ZA" smtClean="0"/>
              <a:t>‹#›</a:t>
            </a:fld>
            <a:endParaRPr lang="en-ZA"/>
          </a:p>
        </p:txBody>
      </p:sp>
    </p:spTree>
    <p:extLst>
      <p:ext uri="{BB962C8B-B14F-4D97-AF65-F5344CB8AC3E}">
        <p14:creationId xmlns:p14="http://schemas.microsoft.com/office/powerpoint/2010/main" val="702897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bipm.org/en/CGPM/db/17/1/"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bipm.org/en/CGPM/db/17/1/"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www.bipm.org/en/CGPM/db/13/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phys.org/news/2011-11-quandary-kilo-triggers-weighty-reflexion.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slideshare.net/TheConartist/what-are-personas-and-how-to-use-them-a-presentation-by-shlomo-goltz"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digital-experience-design/how-to-apply-a-design-thinking-hcd-ux-or-any-creative-process-from-scratch-b8786efbf812#.24mfwd31y"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smashingmagazine.com/2014/08/a-closer-look-at-personas-part-1/" TargetMode="External"/><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designbynumbers.io/media/chapter_eight_color.pdf"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tyleguide.mailchimp.com/writing-legal-content/"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gov.uk/design-principles"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www.gv.com/sprint/"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ogdesign.com/wp-content/uploads/2016/03/CAT_2.0_English.pdf"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International_System_of_Units" TargetMode="External"/><Relationship Id="rId2" Type="http://schemas.openxmlformats.org/officeDocument/2006/relationships/hyperlink" Target="http://www.radiolab.org/story/k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github.com/cape-town-testing" TargetMode="Externa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p:spPr>
        <p:txBody>
          <a:bodyPr anchor="ctr">
            <a:normAutofit fontScale="90000"/>
          </a:bodyPr>
          <a:lstStyle/>
          <a:p>
            <a:r>
              <a:rPr lang="en-ZA" dirty="0" smtClean="0"/>
              <a:t>A short history of measurement, and some thoughts on trust and specifications</a:t>
            </a:r>
            <a:endParaRPr lang="en-ZA" dirty="0"/>
          </a:p>
        </p:txBody>
      </p:sp>
    </p:spTree>
    <p:extLst>
      <p:ext uri="{BB962C8B-B14F-4D97-AF65-F5344CB8AC3E}">
        <p14:creationId xmlns:p14="http://schemas.microsoft.com/office/powerpoint/2010/main" val="768350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Resolution 1 of the 17th CGPM (1983)</a:t>
            </a:r>
            <a:endParaRPr lang="en-ZA" dirty="0"/>
          </a:p>
        </p:txBody>
      </p:sp>
      <p:sp>
        <p:nvSpPr>
          <p:cNvPr id="3" name="Content Placeholder 2"/>
          <p:cNvSpPr>
            <a:spLocks noGrp="1"/>
          </p:cNvSpPr>
          <p:nvPr>
            <p:ph idx="1"/>
          </p:nvPr>
        </p:nvSpPr>
        <p:spPr/>
        <p:txBody>
          <a:bodyPr>
            <a:normAutofit fontScale="55000" lnSpcReduction="20000"/>
          </a:bodyPr>
          <a:lstStyle/>
          <a:p>
            <a:pPr marL="0" indent="0">
              <a:buNone/>
            </a:pPr>
            <a:r>
              <a:rPr lang="en-ZA" dirty="0" smtClean="0"/>
              <a:t>considering</a:t>
            </a:r>
          </a:p>
          <a:p>
            <a:r>
              <a:rPr lang="en-ZA" dirty="0" smtClean="0"/>
              <a:t>that the present definition does not allow a sufficiently precise realization of the metre for all requirements,</a:t>
            </a:r>
          </a:p>
          <a:p>
            <a:r>
              <a:rPr lang="en-ZA" dirty="0" smtClean="0"/>
              <a:t>that progress made in the stabilization of lasers allows radiations to be obtained that are more reproducible and easier to use than the standard radiation emitted by a krypton 86 lamp,</a:t>
            </a:r>
          </a:p>
          <a:p>
            <a:r>
              <a:rPr lang="en-ZA" dirty="0" smtClean="0"/>
              <a:t>that progress made in the measurement of the frequency and wavelength of these radiations has resulted in concordant determinations of the speed of light whose accuracy is limited principally by the realization of the present definition of the metre,</a:t>
            </a:r>
          </a:p>
          <a:p>
            <a:r>
              <a:rPr lang="en-ZA" dirty="0" smtClean="0"/>
              <a:t>that wavelengths determined from frequency measurements and a given value for the speed of light have a reproducibility superior to that which can be obtained by comparison with the wavelength of the standard radiation of krypton 86,</a:t>
            </a:r>
          </a:p>
          <a:p>
            <a:r>
              <a:rPr lang="en-ZA" dirty="0" smtClean="0"/>
              <a:t>that there is an advantage, notably for astronomy and geodesy, in maintaining unchanged the value of the speed of light recommended in 1975 by the 15th CGPM in its Resolution 2 (c = 299 792 458 m/s),</a:t>
            </a:r>
          </a:p>
          <a:p>
            <a:r>
              <a:rPr lang="en-ZA" dirty="0" smtClean="0"/>
              <a:t>that a new definition of the metre has been envisaged in various forms all of which have the effect of giving the speed of light an exact value, equal to the recommended value, and that this introduces no appreciable discontinuity into the unit of length, taking into account the relative uncertainty of  ~4x10</a:t>
            </a:r>
            <a:r>
              <a:rPr lang="en-ZA" baseline="30000" dirty="0" smtClean="0"/>
              <a:t>–9</a:t>
            </a:r>
            <a:r>
              <a:rPr lang="en-ZA" dirty="0" smtClean="0"/>
              <a:t> of the best realizations of the present definition of the metre,</a:t>
            </a:r>
          </a:p>
          <a:p>
            <a:r>
              <a:rPr lang="en-ZA" dirty="0" smtClean="0"/>
              <a:t>that these various forms, making reference either to the path travelled by light in a specified time interval or to the wavelength of a radiation of measured or specified frequency, have been the object of consultations and deep discussions, have been recognized as being equivalent and that a consensus has emerged in favour of the first form,</a:t>
            </a:r>
          </a:p>
          <a:p>
            <a:r>
              <a:rPr lang="en-ZA" dirty="0" smtClean="0"/>
              <a:t>that the </a:t>
            </a:r>
            <a:r>
              <a:rPr lang="en-ZA" dirty="0" err="1" smtClean="0"/>
              <a:t>Comité</a:t>
            </a:r>
            <a:r>
              <a:rPr lang="en-ZA" dirty="0" smtClean="0"/>
              <a:t> </a:t>
            </a:r>
            <a:r>
              <a:rPr lang="en-ZA" dirty="0" err="1" smtClean="0"/>
              <a:t>Consultatif</a:t>
            </a:r>
            <a:r>
              <a:rPr lang="en-ZA" dirty="0" smtClean="0"/>
              <a:t> pour la </a:t>
            </a:r>
            <a:r>
              <a:rPr lang="en-ZA" dirty="0" err="1" smtClean="0"/>
              <a:t>Définition</a:t>
            </a:r>
            <a:r>
              <a:rPr lang="en-ZA" dirty="0" smtClean="0"/>
              <a:t> du </a:t>
            </a:r>
            <a:r>
              <a:rPr lang="en-ZA" dirty="0" err="1" smtClean="0"/>
              <a:t>Mètre</a:t>
            </a:r>
            <a:r>
              <a:rPr lang="en-ZA" dirty="0" smtClean="0"/>
              <a:t> (CCDM) is now in a position to give instructions for the practical realization of such a definition, instructions which could include the use of the orange radiation of krypton 86 used as standard up to now, and which may in due course be extended or revised</a:t>
            </a:r>
          </a:p>
        </p:txBody>
      </p:sp>
    </p:spTree>
    <p:extLst>
      <p:ext uri="{BB962C8B-B14F-4D97-AF65-F5344CB8AC3E}">
        <p14:creationId xmlns:p14="http://schemas.microsoft.com/office/powerpoint/2010/main" val="2836118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Resolution 1 of the 17th CGPM (1983)</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endParaRPr lang="en-ZA" sz="1500" dirty="0" smtClean="0"/>
              </a:p>
              <a:p>
                <a:pPr marL="0" indent="0">
                  <a:buNone/>
                </a:pPr>
                <a:r>
                  <a:rPr lang="en-ZA" sz="1500" dirty="0" smtClean="0"/>
                  <a:t>decides</a:t>
                </a:r>
              </a:p>
              <a:p>
                <a:pPr marL="0" indent="0">
                  <a:buNone/>
                </a:pPr>
                <a:endParaRPr lang="en-ZA" sz="1500" dirty="0" smtClean="0"/>
              </a:p>
              <a:p>
                <a:pPr marL="0" indent="0" algn="ctr">
                  <a:buNone/>
                </a:pPr>
                <a:r>
                  <a:rPr lang="en-ZA" sz="3600" i="1" dirty="0" smtClean="0">
                    <a:latin typeface="Garamond" panose="02020404030301010803" pitchFamily="18" charset="0"/>
                  </a:rPr>
                  <a:t>The metre is the length of the path travelled by light in vacuum during a time interval of</a:t>
                </a:r>
                <a:r>
                  <a:rPr lang="en-ZA" sz="3600" dirty="0" smtClean="0"/>
                  <a:t> </a:t>
                </a:r>
                <a14:m>
                  <m:oMath xmlns:m="http://schemas.openxmlformats.org/officeDocument/2006/math">
                    <m:f>
                      <m:fPr>
                        <m:ctrlPr>
                          <a:rPr lang="en-ZA" sz="3600" i="1" smtClean="0">
                            <a:latin typeface="Cambria Math" panose="02040503050406030204" pitchFamily="18" charset="0"/>
                          </a:rPr>
                        </m:ctrlPr>
                      </m:fPr>
                      <m:num>
                        <m:r>
                          <a:rPr lang="en-ZA" sz="3600" b="0" i="1" smtClean="0">
                            <a:latin typeface="Cambria Math" panose="02040503050406030204" pitchFamily="18" charset="0"/>
                          </a:rPr>
                          <m:t>1</m:t>
                        </m:r>
                      </m:num>
                      <m:den>
                        <m:r>
                          <a:rPr lang="en-ZA" sz="3600" b="0" i="1" smtClean="0">
                            <a:latin typeface="Cambria Math" panose="02040503050406030204" pitchFamily="18" charset="0"/>
                          </a:rPr>
                          <m:t>299 792 458</m:t>
                        </m:r>
                      </m:den>
                    </m:f>
                  </m:oMath>
                </a14:m>
                <a:r>
                  <a:rPr lang="en-ZA" sz="3600" dirty="0" smtClean="0"/>
                  <a:t> </a:t>
                </a:r>
                <a:r>
                  <a:rPr lang="en-ZA" sz="3600" i="1" dirty="0" smtClean="0">
                    <a:latin typeface="Garamond" panose="02020404030301010803" pitchFamily="18" charset="0"/>
                  </a:rPr>
                  <a:t>of a second.</a:t>
                </a:r>
              </a:p>
              <a:p>
                <a:pPr marL="0" indent="0">
                  <a:buNone/>
                </a:pPr>
                <a:endParaRPr lang="en-ZA" sz="1500" dirty="0" smtClean="0"/>
              </a:p>
              <a:p>
                <a:pPr marL="0" indent="0">
                  <a:buNone/>
                </a:pPr>
                <a:r>
                  <a:rPr lang="en-ZA" sz="1500" dirty="0" smtClean="0"/>
                  <a:t>The definition of the metre in force since 1960, based upon the transition between the levels 2p10 and 5d5 of the atom of krypton 86, is abrogated.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32"/>
                </a:stretch>
              </a:blipFill>
            </p:spPr>
            <p:txBody>
              <a:bodyPr/>
              <a:lstStyle/>
              <a:p>
                <a:r>
                  <a:rPr lang="en-ZA">
                    <a:noFill/>
                  </a:rPr>
                  <a:t> </a:t>
                </a:r>
              </a:p>
            </p:txBody>
          </p:sp>
        </mc:Fallback>
      </mc:AlternateContent>
      <p:sp>
        <p:nvSpPr>
          <p:cNvPr id="4" name="Rectangle 3"/>
          <p:cNvSpPr/>
          <p:nvPr/>
        </p:nvSpPr>
        <p:spPr>
          <a:xfrm>
            <a:off x="0" y="6611779"/>
            <a:ext cx="2821606" cy="246221"/>
          </a:xfrm>
          <a:prstGeom prst="rect">
            <a:avLst/>
          </a:prstGeom>
        </p:spPr>
        <p:txBody>
          <a:bodyPr wrap="none">
            <a:spAutoFit/>
          </a:bodyPr>
          <a:lstStyle/>
          <a:p>
            <a:r>
              <a:rPr lang="en-ZA" sz="1000" dirty="0" smtClean="0"/>
              <a:t>Source: </a:t>
            </a:r>
            <a:r>
              <a:rPr lang="en-ZA" sz="1000" dirty="0" smtClean="0">
                <a:hlinkClick r:id="rId3"/>
              </a:rPr>
              <a:t>http://www.bipm.org/en/CGPM/db/17/1/</a:t>
            </a:r>
            <a:endParaRPr lang="en-ZA" sz="1000" dirty="0" smtClean="0"/>
          </a:p>
        </p:txBody>
      </p:sp>
    </p:spTree>
    <p:extLst>
      <p:ext uri="{BB962C8B-B14F-4D97-AF65-F5344CB8AC3E}">
        <p14:creationId xmlns:p14="http://schemas.microsoft.com/office/powerpoint/2010/main" val="1837158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Resolution 1 of the 17th CGPM (1983)</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endParaRPr lang="en-ZA" sz="1500" dirty="0" smtClean="0"/>
              </a:p>
              <a:p>
                <a:pPr marL="0" indent="0">
                  <a:buNone/>
                </a:pPr>
                <a:r>
                  <a:rPr lang="en-ZA" sz="1500" dirty="0" smtClean="0"/>
                  <a:t>decides</a:t>
                </a:r>
              </a:p>
              <a:p>
                <a:pPr marL="0" indent="0">
                  <a:buNone/>
                </a:pPr>
                <a:endParaRPr lang="en-ZA" sz="1500" dirty="0" smtClean="0"/>
              </a:p>
              <a:p>
                <a:pPr marL="0" indent="0" algn="ctr">
                  <a:buNone/>
                </a:pPr>
                <a:r>
                  <a:rPr lang="en-ZA" sz="3600" i="1" dirty="0" smtClean="0">
                    <a:latin typeface="Garamond" panose="02020404030301010803" pitchFamily="18" charset="0"/>
                  </a:rPr>
                  <a:t>The metre is the length of the path travelled by light in vacuum during a time interval of</a:t>
                </a:r>
                <a:r>
                  <a:rPr lang="en-ZA" sz="3600" dirty="0" smtClean="0"/>
                  <a:t> </a:t>
                </a:r>
                <a14:m>
                  <m:oMath xmlns:m="http://schemas.openxmlformats.org/officeDocument/2006/math">
                    <m:f>
                      <m:fPr>
                        <m:ctrlPr>
                          <a:rPr lang="en-ZA" sz="3600" i="1" smtClean="0">
                            <a:latin typeface="Cambria Math" panose="02040503050406030204" pitchFamily="18" charset="0"/>
                          </a:rPr>
                        </m:ctrlPr>
                      </m:fPr>
                      <m:num>
                        <m:r>
                          <a:rPr lang="en-ZA" sz="3600" b="0" i="1" smtClean="0">
                            <a:latin typeface="Cambria Math" panose="02040503050406030204" pitchFamily="18" charset="0"/>
                          </a:rPr>
                          <m:t>1</m:t>
                        </m:r>
                      </m:num>
                      <m:den>
                        <m:r>
                          <a:rPr lang="en-ZA" sz="3600" b="0" i="1" smtClean="0">
                            <a:latin typeface="Cambria Math" panose="02040503050406030204" pitchFamily="18" charset="0"/>
                          </a:rPr>
                          <m:t>299 792 458</m:t>
                        </m:r>
                      </m:den>
                    </m:f>
                  </m:oMath>
                </a14:m>
                <a:r>
                  <a:rPr lang="en-ZA" sz="3600" dirty="0" smtClean="0"/>
                  <a:t> </a:t>
                </a:r>
                <a:r>
                  <a:rPr lang="en-ZA" sz="3600" i="1" dirty="0" smtClean="0">
                    <a:latin typeface="Garamond" panose="02020404030301010803" pitchFamily="18" charset="0"/>
                  </a:rPr>
                  <a:t>of a </a:t>
                </a:r>
                <a:r>
                  <a:rPr lang="en-ZA" sz="3600" b="1" i="1" dirty="0" smtClean="0">
                    <a:solidFill>
                      <a:srgbClr val="FF0000"/>
                    </a:solidFill>
                    <a:latin typeface="Garamond" panose="02020404030301010803" pitchFamily="18" charset="0"/>
                  </a:rPr>
                  <a:t>second</a:t>
                </a:r>
                <a:r>
                  <a:rPr lang="en-ZA" sz="3600" i="1" dirty="0" smtClean="0">
                    <a:latin typeface="Garamond" panose="02020404030301010803" pitchFamily="18" charset="0"/>
                  </a:rPr>
                  <a:t>.</a:t>
                </a:r>
              </a:p>
              <a:p>
                <a:pPr marL="0" indent="0">
                  <a:buNone/>
                </a:pPr>
                <a:endParaRPr lang="en-ZA" sz="1500" dirty="0" smtClean="0"/>
              </a:p>
              <a:p>
                <a:pPr marL="0" indent="0">
                  <a:buNone/>
                </a:pPr>
                <a:r>
                  <a:rPr lang="en-ZA" sz="1500" dirty="0" smtClean="0"/>
                  <a:t>The definition of the metre in force since 1960, based upon the transition between the levels 2p10 and 5d5 of the atom of krypton 86, is abrogated.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32"/>
                </a:stretch>
              </a:blipFill>
            </p:spPr>
            <p:txBody>
              <a:bodyPr/>
              <a:lstStyle/>
              <a:p>
                <a:r>
                  <a:rPr lang="en-ZA">
                    <a:noFill/>
                  </a:rPr>
                  <a:t> </a:t>
                </a:r>
              </a:p>
            </p:txBody>
          </p:sp>
        </mc:Fallback>
      </mc:AlternateContent>
      <p:sp>
        <p:nvSpPr>
          <p:cNvPr id="4" name="Rectangle 3"/>
          <p:cNvSpPr/>
          <p:nvPr/>
        </p:nvSpPr>
        <p:spPr>
          <a:xfrm>
            <a:off x="0" y="6611779"/>
            <a:ext cx="2821606" cy="246221"/>
          </a:xfrm>
          <a:prstGeom prst="rect">
            <a:avLst/>
          </a:prstGeom>
        </p:spPr>
        <p:txBody>
          <a:bodyPr wrap="none">
            <a:spAutoFit/>
          </a:bodyPr>
          <a:lstStyle/>
          <a:p>
            <a:r>
              <a:rPr lang="en-ZA" sz="1000" dirty="0" smtClean="0"/>
              <a:t>Source: </a:t>
            </a:r>
            <a:r>
              <a:rPr lang="en-ZA" sz="1000" dirty="0" smtClean="0">
                <a:hlinkClick r:id="rId3"/>
              </a:rPr>
              <a:t>http://www.bipm.org/en/CGPM/db/17/1/</a:t>
            </a:r>
            <a:endParaRPr lang="en-ZA" sz="1000" dirty="0" smtClean="0"/>
          </a:p>
        </p:txBody>
      </p:sp>
    </p:spTree>
    <p:extLst>
      <p:ext uri="{BB962C8B-B14F-4D97-AF65-F5344CB8AC3E}">
        <p14:creationId xmlns:p14="http://schemas.microsoft.com/office/powerpoint/2010/main" val="1080074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235200"/>
            <a:ext cx="9144000" cy="2387600"/>
          </a:xfrm>
        </p:spPr>
        <p:txBody>
          <a:bodyPr anchor="ctr"/>
          <a:lstStyle/>
          <a:p>
            <a:r>
              <a:rPr lang="en-ZA" dirty="0" smtClean="0"/>
              <a:t>1 second</a:t>
            </a:r>
            <a:endParaRPr lang="en-ZA" dirty="0"/>
          </a:p>
        </p:txBody>
      </p:sp>
    </p:spTree>
    <p:extLst>
      <p:ext uri="{BB962C8B-B14F-4D97-AF65-F5344CB8AC3E}">
        <p14:creationId xmlns:p14="http://schemas.microsoft.com/office/powerpoint/2010/main" val="168936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Resolution 1 of the 13th CGPM (1967)</a:t>
            </a:r>
            <a:endParaRPr lang="en-ZA" dirty="0"/>
          </a:p>
        </p:txBody>
      </p:sp>
      <p:sp>
        <p:nvSpPr>
          <p:cNvPr id="3" name="Content Placeholder 2"/>
          <p:cNvSpPr>
            <a:spLocks noGrp="1"/>
          </p:cNvSpPr>
          <p:nvPr>
            <p:ph idx="1"/>
          </p:nvPr>
        </p:nvSpPr>
        <p:spPr/>
        <p:txBody>
          <a:bodyPr>
            <a:normAutofit fontScale="55000" lnSpcReduction="20000"/>
          </a:bodyPr>
          <a:lstStyle/>
          <a:p>
            <a:pPr marL="0" indent="0">
              <a:buNone/>
            </a:pPr>
            <a:r>
              <a:rPr lang="en-ZA" dirty="0" smtClean="0"/>
              <a:t>considering</a:t>
            </a:r>
          </a:p>
          <a:p>
            <a:r>
              <a:rPr lang="en-ZA" dirty="0" smtClean="0"/>
              <a:t>that the definition of the second adopted by the </a:t>
            </a:r>
            <a:r>
              <a:rPr lang="en-ZA" dirty="0" err="1" smtClean="0"/>
              <a:t>Comité</a:t>
            </a:r>
            <a:r>
              <a:rPr lang="en-ZA" dirty="0" smtClean="0"/>
              <a:t> International des </a:t>
            </a:r>
            <a:r>
              <a:rPr lang="en-ZA" dirty="0" err="1" smtClean="0"/>
              <a:t>Poids</a:t>
            </a:r>
            <a:r>
              <a:rPr lang="en-ZA" dirty="0" smtClean="0"/>
              <a:t> et </a:t>
            </a:r>
            <a:r>
              <a:rPr lang="en-ZA" dirty="0" err="1" smtClean="0"/>
              <a:t>Mesures</a:t>
            </a:r>
            <a:r>
              <a:rPr lang="en-ZA" dirty="0" smtClean="0"/>
              <a:t> (CIPM) in 1956 (Resolution 1) and ratified by Resolution 9 of the 11th CGPM (1960), later upheld by Resolution 5 of the 12th CGPM (1964), is inadequate for the present needs of metrology,</a:t>
            </a:r>
          </a:p>
          <a:p>
            <a:r>
              <a:rPr lang="en-ZA" dirty="0" smtClean="0"/>
              <a:t>that at its meeting of 1964 the </a:t>
            </a:r>
            <a:r>
              <a:rPr lang="en-ZA" dirty="0" err="1" smtClean="0"/>
              <a:t>Comité</a:t>
            </a:r>
            <a:r>
              <a:rPr lang="en-ZA" dirty="0" smtClean="0"/>
              <a:t> International des </a:t>
            </a:r>
            <a:r>
              <a:rPr lang="en-ZA" dirty="0" err="1" smtClean="0"/>
              <a:t>Poids</a:t>
            </a:r>
            <a:r>
              <a:rPr lang="en-ZA" dirty="0" smtClean="0"/>
              <a:t> et </a:t>
            </a:r>
            <a:r>
              <a:rPr lang="en-ZA" dirty="0" err="1" smtClean="0"/>
              <a:t>Mesures</a:t>
            </a:r>
            <a:r>
              <a:rPr lang="en-ZA" dirty="0" smtClean="0"/>
              <a:t> (CIPM), empowered by Resolution 5 of the 12th CGPM (1964), recommended, in order to fulfil these requirements, a caesium atomic frequency standard for temporary use,</a:t>
            </a:r>
          </a:p>
          <a:p>
            <a:r>
              <a:rPr lang="en-ZA" dirty="0" smtClean="0"/>
              <a:t>that this frequency standard has now been sufficiently tested and found sufficiently accurate to provide a definition of the second fulfilling present requirements,</a:t>
            </a:r>
          </a:p>
          <a:p>
            <a:r>
              <a:rPr lang="en-ZA" dirty="0" smtClean="0"/>
              <a:t>that the time has now come to replace the definition now in force of the unit of time of the </a:t>
            </a:r>
            <a:r>
              <a:rPr lang="en-ZA" dirty="0" err="1" smtClean="0"/>
              <a:t>Système</a:t>
            </a:r>
            <a:r>
              <a:rPr lang="en-ZA" dirty="0" smtClean="0"/>
              <a:t> International </a:t>
            </a:r>
            <a:r>
              <a:rPr lang="en-ZA" dirty="0" err="1" smtClean="0"/>
              <a:t>d'Unités</a:t>
            </a:r>
            <a:r>
              <a:rPr lang="en-ZA" dirty="0" smtClean="0"/>
              <a:t> by an atomic definition based on that standard,</a:t>
            </a:r>
          </a:p>
          <a:p>
            <a:pPr marL="0" indent="0">
              <a:buNone/>
            </a:pPr>
            <a:endParaRPr lang="en-ZA" dirty="0"/>
          </a:p>
          <a:p>
            <a:pPr marL="0" indent="0">
              <a:buNone/>
            </a:pPr>
            <a:r>
              <a:rPr lang="en-ZA" dirty="0" smtClean="0"/>
              <a:t>decides</a:t>
            </a:r>
          </a:p>
          <a:p>
            <a:r>
              <a:rPr lang="en-ZA" dirty="0" smtClean="0"/>
              <a:t>The SI unit of time is the second defined as follows:</a:t>
            </a:r>
          </a:p>
          <a:p>
            <a:pPr marL="0" indent="0" algn="ctr">
              <a:buNone/>
            </a:pPr>
            <a:r>
              <a:rPr lang="en-ZA" sz="4200" i="1" dirty="0" smtClean="0">
                <a:latin typeface="Garamond" panose="02020404030301010803" pitchFamily="18" charset="0"/>
              </a:rPr>
              <a:t>"The second is the duration of 9 192 631 770 periods of the radiation corresponding to the transition between the two hyperfine levels of the ground state of the caesium 133 atom";</a:t>
            </a:r>
          </a:p>
          <a:p>
            <a:r>
              <a:rPr lang="en-ZA" dirty="0" smtClean="0"/>
              <a:t>Resolution 1 adopted by the CIPM at its meeting of 1956 and Resolution 9 of the 11th CGPM are now abrogated.</a:t>
            </a:r>
            <a:endParaRPr lang="en-ZA" dirty="0"/>
          </a:p>
        </p:txBody>
      </p:sp>
      <p:sp>
        <p:nvSpPr>
          <p:cNvPr id="6" name="Rectangle 5"/>
          <p:cNvSpPr/>
          <p:nvPr/>
        </p:nvSpPr>
        <p:spPr>
          <a:xfrm>
            <a:off x="0" y="6611779"/>
            <a:ext cx="2850460" cy="246221"/>
          </a:xfrm>
          <a:prstGeom prst="rect">
            <a:avLst/>
          </a:prstGeom>
        </p:spPr>
        <p:txBody>
          <a:bodyPr wrap="none">
            <a:spAutoFit/>
          </a:bodyPr>
          <a:lstStyle/>
          <a:p>
            <a:r>
              <a:rPr lang="en-ZA" sz="1000" dirty="0" smtClean="0"/>
              <a:t>Source: </a:t>
            </a:r>
            <a:r>
              <a:rPr lang="en-ZA" sz="1000" dirty="0" smtClean="0">
                <a:hlinkClick r:id="rId2"/>
              </a:rPr>
              <a:t>http://www.bipm.org/en/CGPM/db/13/1/</a:t>
            </a:r>
            <a:r>
              <a:rPr lang="en-ZA" sz="1000" dirty="0" smtClean="0"/>
              <a:t> </a:t>
            </a:r>
            <a:endParaRPr lang="en-ZA" sz="1000" dirty="0"/>
          </a:p>
        </p:txBody>
      </p:sp>
    </p:spTree>
    <p:extLst>
      <p:ext uri="{BB962C8B-B14F-4D97-AF65-F5344CB8AC3E}">
        <p14:creationId xmlns:p14="http://schemas.microsoft.com/office/powerpoint/2010/main" val="25488298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1 metre:</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lgn="ctr">
                  <a:buNone/>
                </a:pPr>
                <a:r>
                  <a:rPr lang="en-ZA" sz="4800" i="1" dirty="0" smtClean="0">
                    <a:latin typeface="Garamond" panose="02020404030301010803" pitchFamily="18" charset="0"/>
                  </a:rPr>
                  <a:t>The metre is the length of the path travelled by light in vacuum during a time interval of </a:t>
                </a:r>
                <a14:m>
                  <m:oMath xmlns:m="http://schemas.openxmlformats.org/officeDocument/2006/math">
                    <m:f>
                      <m:fPr>
                        <m:ctrlPr>
                          <a:rPr lang="en-ZA" sz="4800" i="1" smtClean="0">
                            <a:latin typeface="Cambria Math" panose="02040503050406030204" pitchFamily="18" charset="0"/>
                          </a:rPr>
                        </m:ctrlPr>
                      </m:fPr>
                      <m:num>
                        <m:r>
                          <a:rPr lang="en-ZA" sz="4800" b="0" i="1" smtClean="0">
                            <a:latin typeface="Cambria Math" panose="02040503050406030204" pitchFamily="18" charset="0"/>
                          </a:rPr>
                          <m:t>1</m:t>
                        </m:r>
                      </m:num>
                      <m:den>
                        <m:r>
                          <a:rPr lang="en-ZA" sz="4800" b="0" i="1" smtClean="0">
                            <a:latin typeface="Cambria Math" panose="02040503050406030204" pitchFamily="18" charset="0"/>
                          </a:rPr>
                          <m:t>299 792 458</m:t>
                        </m:r>
                      </m:den>
                    </m:f>
                  </m:oMath>
                </a14:m>
                <a:r>
                  <a:rPr lang="en-ZA" sz="4800" i="1" dirty="0" smtClean="0">
                    <a:latin typeface="Garamond" panose="02020404030301010803" pitchFamily="18" charset="0"/>
                  </a:rPr>
                  <a:t>of the duration of 9 192 631 770 periods of the radiation corresponding to the transition between the two hyperfine levels of the ground state of the </a:t>
                </a:r>
                <a:r>
                  <a:rPr lang="en-ZA" sz="4800" i="1" dirty="0" err="1" smtClean="0">
                    <a:latin typeface="Garamond" panose="02020404030301010803" pitchFamily="18" charset="0"/>
                  </a:rPr>
                  <a:t>cesium</a:t>
                </a:r>
                <a:r>
                  <a:rPr lang="en-ZA" sz="4800" i="1" dirty="0" smtClean="0">
                    <a:latin typeface="Garamond" panose="02020404030301010803" pitchFamily="18" charset="0"/>
                  </a:rPr>
                  <a:t> 133 atom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4762" r="-870" b="-6723"/>
                </a:stretch>
              </a:blipFill>
            </p:spPr>
            <p:txBody>
              <a:bodyPr/>
              <a:lstStyle/>
              <a:p>
                <a:r>
                  <a:rPr lang="en-ZA">
                    <a:noFill/>
                  </a:rPr>
                  <a:t> </a:t>
                </a:r>
              </a:p>
            </p:txBody>
          </p:sp>
        </mc:Fallback>
      </mc:AlternateContent>
    </p:spTree>
    <p:extLst>
      <p:ext uri="{BB962C8B-B14F-4D97-AF65-F5344CB8AC3E}">
        <p14:creationId xmlns:p14="http://schemas.microsoft.com/office/powerpoint/2010/main" val="42868032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2375" t="31952" r="26188" b="5852"/>
          <a:stretch/>
        </p:blipFill>
        <p:spPr>
          <a:xfrm>
            <a:off x="4411980" y="1485900"/>
            <a:ext cx="3368040" cy="3886200"/>
          </a:xfrm>
          <a:prstGeom prst="rect">
            <a:avLst/>
          </a:prstGeom>
        </p:spPr>
      </p:pic>
    </p:spTree>
    <p:extLst>
      <p:ext uri="{BB962C8B-B14F-4D97-AF65-F5344CB8AC3E}">
        <p14:creationId xmlns:p14="http://schemas.microsoft.com/office/powerpoint/2010/main" val="2973180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235200"/>
            <a:ext cx="9144000" cy="2387600"/>
          </a:xfrm>
        </p:spPr>
        <p:txBody>
          <a:bodyPr anchor="ctr"/>
          <a:lstStyle/>
          <a:p>
            <a:r>
              <a:rPr lang="en-ZA" dirty="0" smtClean="0"/>
              <a:t>1 kilogram</a:t>
            </a:r>
            <a:endParaRPr lang="en-ZA" dirty="0"/>
          </a:p>
        </p:txBody>
      </p:sp>
    </p:spTree>
    <p:extLst>
      <p:ext uri="{BB962C8B-B14F-4D97-AF65-F5344CB8AC3E}">
        <p14:creationId xmlns:p14="http://schemas.microsoft.com/office/powerpoint/2010/main" val="28905742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3c1703fe8d.site.internapcdn.net/newman/gfx/news/hires/2011/2-factfileon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23938"/>
            <a:ext cx="4876800" cy="4810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611779"/>
            <a:ext cx="4283545" cy="246221"/>
          </a:xfrm>
          <a:prstGeom prst="rect">
            <a:avLst/>
          </a:prstGeom>
          <a:noFill/>
        </p:spPr>
        <p:txBody>
          <a:bodyPr wrap="none" rtlCol="0">
            <a:spAutoFit/>
          </a:bodyPr>
          <a:lstStyle/>
          <a:p>
            <a:r>
              <a:rPr lang="en-ZA" sz="1000" dirty="0" smtClean="0">
                <a:hlinkClick r:id="rId4"/>
              </a:rPr>
              <a:t>https://phys.org/news/2011-11-quandary-kilo-triggers-weighty-reflexion.html</a:t>
            </a:r>
            <a:r>
              <a:rPr lang="en-ZA" sz="1000" dirty="0" smtClean="0"/>
              <a:t> </a:t>
            </a:r>
            <a:endParaRPr lang="en-ZA" sz="1000" dirty="0"/>
          </a:p>
        </p:txBody>
      </p:sp>
    </p:spTree>
    <p:extLst>
      <p:ext uri="{BB962C8B-B14F-4D97-AF65-F5344CB8AC3E}">
        <p14:creationId xmlns:p14="http://schemas.microsoft.com/office/powerpoint/2010/main" val="37782391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close enough meme"/>
          <p:cNvPicPr>
            <a:picLocks noChangeAspect="1" noChangeArrowheads="1"/>
          </p:cNvPicPr>
          <p:nvPr/>
        </p:nvPicPr>
        <p:blipFill rotWithShape="1">
          <a:blip r:embed="rId2">
            <a:extLst>
              <a:ext uri="{28A0092B-C50C-407E-A947-70E740481C1C}">
                <a14:useLocalDpi xmlns:a14="http://schemas.microsoft.com/office/drawing/2010/main" val="0"/>
              </a:ext>
            </a:extLst>
          </a:blip>
          <a:srcRect b="2606"/>
          <a:stretch/>
        </p:blipFill>
        <p:spPr bwMode="auto">
          <a:xfrm>
            <a:off x="3917100" y="154390"/>
            <a:ext cx="4357800" cy="6549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4210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3762" y="365125"/>
            <a:ext cx="9190038" cy="1325563"/>
          </a:xfrm>
        </p:spPr>
        <p:txBody>
          <a:bodyPr/>
          <a:lstStyle/>
          <a:p>
            <a:r>
              <a:rPr lang="en-ZA" dirty="0" smtClean="0"/>
              <a:t>@</a:t>
            </a:r>
            <a:r>
              <a:rPr lang="en-ZA" dirty="0" err="1" smtClean="0"/>
              <a:t>mirfaan</a:t>
            </a:r>
            <a:endParaRPr lang="en-ZA" dirty="0"/>
          </a:p>
        </p:txBody>
      </p:sp>
      <p:sp>
        <p:nvSpPr>
          <p:cNvPr id="3" name="Content Placeholder 2"/>
          <p:cNvSpPr>
            <a:spLocks noGrp="1"/>
          </p:cNvSpPr>
          <p:nvPr>
            <p:ph idx="1"/>
          </p:nvPr>
        </p:nvSpPr>
        <p:spPr>
          <a:xfrm>
            <a:off x="838200" y="1825625"/>
            <a:ext cx="5257800" cy="4351338"/>
          </a:xfrm>
        </p:spPr>
        <p:txBody>
          <a:bodyPr/>
          <a:lstStyle/>
          <a:p>
            <a:r>
              <a:rPr lang="en-ZA" dirty="0" smtClean="0"/>
              <a:t>Business Analyst</a:t>
            </a:r>
          </a:p>
          <a:p>
            <a:r>
              <a:rPr lang="en-ZA" dirty="0" smtClean="0"/>
              <a:t>Product Owner</a:t>
            </a:r>
          </a:p>
          <a:p>
            <a:r>
              <a:rPr lang="en-ZA" dirty="0" smtClean="0"/>
              <a:t>STWC runner up!</a:t>
            </a:r>
            <a:endParaRPr lang="en-ZA" dirty="0"/>
          </a:p>
        </p:txBody>
      </p:sp>
      <p:pic>
        <p:nvPicPr>
          <p:cNvPr id="4098" name="Picture 2" descr="M Irfa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365124"/>
            <a:ext cx="1325563" cy="1325563"/>
          </a:xfrm>
          <a:prstGeom prst="ellipse">
            <a:avLst/>
          </a:prstGeom>
          <a:noFill/>
          <a:extLst>
            <a:ext uri="{909E8E84-426E-40DD-AFC4-6F175D3DCCD1}">
              <a14:hiddenFill xmlns:a14="http://schemas.microsoft.com/office/drawing/2010/main">
                <a:solidFill>
                  <a:srgbClr val="FFFFFF"/>
                </a:solidFill>
              </a14:hiddenFill>
            </a:ext>
          </a:extLst>
        </p:spPr>
      </p:pic>
      <p:pic>
        <p:nvPicPr>
          <p:cNvPr id="4100" name="Picture 4" descr="https://www.r-project.org/R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452" y="1728786"/>
            <a:ext cx="1440000" cy="1116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objcsharp.files.wordpress.com/2013/10/sqlserver.png?w=510&amp;h=31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785" r="13571"/>
          <a:stretch/>
        </p:blipFill>
        <p:spPr bwMode="auto">
          <a:xfrm>
            <a:off x="6478726" y="1690687"/>
            <a:ext cx="1440000" cy="118777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avatars0.githubusercontent.com/u/983927?v=3&amp;s=40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521"/>
          <a:stretch/>
        </p:blipFill>
        <p:spPr bwMode="auto">
          <a:xfrm>
            <a:off x="6478726" y="3497095"/>
            <a:ext cx="1440000" cy="14181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cdn2.hubspot.net/hubfs/208250/apachejmet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9883" b="36633"/>
          <a:stretch/>
        </p:blipFill>
        <p:spPr bwMode="auto">
          <a:xfrm>
            <a:off x="8301452" y="3965059"/>
            <a:ext cx="1440000" cy="48217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assets-cdn.github.com/images/modules/open_graph/github-mark.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556" r="23944"/>
          <a:stretch/>
        </p:blipFill>
        <p:spPr bwMode="auto">
          <a:xfrm>
            <a:off x="6478726" y="5116921"/>
            <a:ext cx="1440000" cy="146796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upload.wikimedia.org/wikipedia/en/thumb/b/bf/JIRA_logo.svg/1280px-JIRA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1452" y="410414"/>
            <a:ext cx="144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www.coursefeeder.com/sites/default/files/styles/channel_img/public/microsoft-office-logo.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78726" y="365124"/>
            <a:ext cx="1440000" cy="810581"/>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https://upload.wikimedia.org/wikipedia/commons/thumb/c/c3/Python-logo-notext.svg/1024px-Python-logo-notext.sv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24178" y="1564573"/>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https://tableau.lcsexams.com/images/TableauLog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24178" y="4055236"/>
            <a:ext cx="1440000" cy="301818"/>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http://lmsotfy.com/s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24178" y="555854"/>
            <a:ext cx="1440000" cy="429120"/>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https://upload.wikimedia.org/wikipedia/commons/thumb/9/97/9GAG_new_logo.svg/1024px-9GAG_new_logo.svg.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01452" y="5144882"/>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2619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35200"/>
            <a:ext cx="9144000" cy="2387600"/>
          </a:xfrm>
        </p:spPr>
        <p:txBody>
          <a:bodyPr anchor="ctr">
            <a:normAutofit fontScale="90000"/>
          </a:bodyPr>
          <a:lstStyle/>
          <a:p>
            <a:r>
              <a:rPr lang="en-ZA" strike="sngStrike" dirty="0" smtClean="0"/>
              <a:t>A short history of measurement, </a:t>
            </a:r>
            <a:r>
              <a:rPr lang="en-ZA" dirty="0" smtClean="0"/>
              <a:t>and some thoughts on trust and specifications</a:t>
            </a:r>
            <a:endParaRPr lang="en-ZA" dirty="0"/>
          </a:p>
        </p:txBody>
      </p:sp>
    </p:spTree>
    <p:extLst>
      <p:ext uri="{BB962C8B-B14F-4D97-AF65-F5344CB8AC3E}">
        <p14:creationId xmlns:p14="http://schemas.microsoft.com/office/powerpoint/2010/main" val="2594798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933700" y="5617220"/>
            <a:ext cx="2654300" cy="351780"/>
          </a:xfrm>
          <a:prstGeom prst="roundRect">
            <a:avLst>
              <a:gd name="adj" fmla="val 33481"/>
            </a:avLst>
          </a:prstGeom>
          <a:solidFill>
            <a:srgbClr val="098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Rounded Rectangle 15"/>
          <p:cNvSpPr/>
          <p:nvPr/>
        </p:nvSpPr>
        <p:spPr>
          <a:xfrm>
            <a:off x="3264850" y="2912122"/>
            <a:ext cx="5852275" cy="1367778"/>
          </a:xfrm>
          <a:prstGeom prst="roundRect">
            <a:avLst>
              <a:gd name="adj" fmla="val 15365"/>
            </a:avLst>
          </a:prstGeom>
          <a:solidFill>
            <a:srgbClr val="30C7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ounded Rectangle 12"/>
          <p:cNvSpPr/>
          <p:nvPr/>
        </p:nvSpPr>
        <p:spPr>
          <a:xfrm>
            <a:off x="2933700" y="1206500"/>
            <a:ext cx="6362700" cy="951288"/>
          </a:xfrm>
          <a:prstGeom prst="roundRect">
            <a:avLst>
              <a:gd name="adj" fmla="val 33481"/>
            </a:avLst>
          </a:prstGeom>
          <a:solidFill>
            <a:srgbClr val="098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 name="Picture 2" descr="M Irfa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44925" y="1348888"/>
            <a:ext cx="720000" cy="720000"/>
          </a:xfrm>
          <a:prstGeom prst="ellipse">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1650" y="1247223"/>
            <a:ext cx="6096000" cy="1200329"/>
          </a:xfrm>
          <a:prstGeom prst="rect">
            <a:avLst/>
          </a:prstGeom>
        </p:spPr>
        <p:txBody>
          <a:bodyPr>
            <a:spAutoFit/>
          </a:bodyPr>
          <a:lstStyle/>
          <a:p>
            <a:r>
              <a:rPr lang="en-ZA" dirty="0" smtClean="0">
                <a:solidFill>
                  <a:schemeClr val="bg1"/>
                </a:solidFill>
              </a:rPr>
              <a:t>In order to test something well, </a:t>
            </a:r>
            <a:br>
              <a:rPr lang="en-ZA" dirty="0" smtClean="0">
                <a:solidFill>
                  <a:schemeClr val="bg1"/>
                </a:solidFill>
              </a:rPr>
            </a:br>
            <a:r>
              <a:rPr lang="en-ZA" dirty="0" smtClean="0">
                <a:solidFill>
                  <a:schemeClr val="bg1"/>
                </a:solidFill>
              </a:rPr>
              <a:t>you need to deeply understand the underlying systems, </a:t>
            </a:r>
          </a:p>
          <a:p>
            <a:r>
              <a:rPr lang="en-ZA" dirty="0" smtClean="0">
                <a:solidFill>
                  <a:schemeClr val="bg1"/>
                </a:solidFill>
              </a:rPr>
              <a:t>so that you understand points of integration and edge cases</a:t>
            </a:r>
          </a:p>
          <a:p>
            <a:r>
              <a:rPr lang="en-ZA" i="1" dirty="0" smtClean="0">
                <a:solidFill>
                  <a:schemeClr val="bg1">
                    <a:lumMod val="75000"/>
                  </a:schemeClr>
                </a:solidFill>
              </a:rPr>
              <a:t>Sent: 2015</a:t>
            </a:r>
            <a:endParaRPr lang="en-ZA" i="1" dirty="0">
              <a:solidFill>
                <a:schemeClr val="bg1">
                  <a:lumMod val="75000"/>
                </a:schemeClr>
              </a:solidFill>
            </a:endParaRPr>
          </a:p>
        </p:txBody>
      </p:sp>
      <p:pic>
        <p:nvPicPr>
          <p:cNvPr id="6" name="Picture 2" descr="M Irfa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7075" y="3063387"/>
            <a:ext cx="720000" cy="720000"/>
          </a:xfrm>
          <a:prstGeom prst="ellipse">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68500" y="2823222"/>
            <a:ext cx="7135925" cy="1754326"/>
          </a:xfrm>
          <a:prstGeom prst="rect">
            <a:avLst/>
          </a:prstGeom>
        </p:spPr>
        <p:txBody>
          <a:bodyPr wrap="square">
            <a:spAutoFit/>
          </a:bodyPr>
          <a:lstStyle/>
          <a:p>
            <a:pPr algn="r"/>
            <a:r>
              <a:rPr lang="en-ZA" dirty="0" smtClean="0">
                <a:solidFill>
                  <a:schemeClr val="bg1"/>
                </a:solidFill>
              </a:rPr>
              <a:t>In order to test something well,</a:t>
            </a:r>
          </a:p>
          <a:p>
            <a:pPr algn="r"/>
            <a:r>
              <a:rPr lang="en-ZA" dirty="0" smtClean="0">
                <a:solidFill>
                  <a:schemeClr val="bg1"/>
                </a:solidFill>
              </a:rPr>
              <a:t>You need to deeply understand the underlying </a:t>
            </a:r>
            <a:r>
              <a:rPr lang="en-ZA" strike="sngStrike" dirty="0" smtClean="0">
                <a:solidFill>
                  <a:schemeClr val="bg1"/>
                </a:solidFill>
              </a:rPr>
              <a:t>systems</a:t>
            </a:r>
            <a:r>
              <a:rPr lang="en-ZA" dirty="0" smtClean="0">
                <a:solidFill>
                  <a:schemeClr val="bg1"/>
                </a:solidFill>
              </a:rPr>
              <a:t> </a:t>
            </a:r>
          </a:p>
          <a:p>
            <a:pPr algn="r"/>
            <a:r>
              <a:rPr lang="en-ZA" dirty="0" smtClean="0">
                <a:solidFill>
                  <a:srgbClr val="FF0000"/>
                </a:solidFill>
              </a:rPr>
              <a:t>motivations of the system and users</a:t>
            </a:r>
          </a:p>
          <a:p>
            <a:pPr algn="r"/>
            <a:r>
              <a:rPr lang="en-ZA" dirty="0" smtClean="0">
                <a:solidFill>
                  <a:schemeClr val="bg1"/>
                </a:solidFill>
              </a:rPr>
              <a:t>So that you </a:t>
            </a:r>
            <a:r>
              <a:rPr lang="en-ZA" strike="sngStrike" dirty="0" smtClean="0">
                <a:solidFill>
                  <a:schemeClr val="bg1"/>
                </a:solidFill>
              </a:rPr>
              <a:t>understand points of integration and edge cases </a:t>
            </a:r>
          </a:p>
          <a:p>
            <a:pPr algn="r"/>
            <a:r>
              <a:rPr lang="en-ZA" dirty="0" smtClean="0">
                <a:solidFill>
                  <a:srgbClr val="FF0000"/>
                </a:solidFill>
              </a:rPr>
              <a:t>have a  framework for dealing with emerging solutions</a:t>
            </a:r>
          </a:p>
          <a:p>
            <a:pPr algn="r"/>
            <a:r>
              <a:rPr lang="en-ZA" i="1" dirty="0" smtClean="0">
                <a:solidFill>
                  <a:schemeClr val="bg1">
                    <a:lumMod val="75000"/>
                  </a:schemeClr>
                </a:solidFill>
              </a:rPr>
              <a:t>Sent: 2017</a:t>
            </a:r>
            <a:endParaRPr lang="en-ZA" i="1" dirty="0">
              <a:solidFill>
                <a:schemeClr val="bg1">
                  <a:lumMod val="75000"/>
                </a:schemeClr>
              </a:solidFill>
            </a:endParaRPr>
          </a:p>
        </p:txBody>
      </p:sp>
      <p:pic>
        <p:nvPicPr>
          <p:cNvPr id="10" name="Picture 2" descr="M Irfa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8538" y="5433110"/>
            <a:ext cx="720000" cy="720000"/>
          </a:xfrm>
          <a:prstGeom prst="ellipse">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041650" y="5617220"/>
            <a:ext cx="6096000" cy="646331"/>
          </a:xfrm>
          <a:prstGeom prst="rect">
            <a:avLst/>
          </a:prstGeom>
        </p:spPr>
        <p:txBody>
          <a:bodyPr>
            <a:spAutoFit/>
          </a:bodyPr>
          <a:lstStyle/>
          <a:p>
            <a:r>
              <a:rPr lang="en-ZA" dirty="0" smtClean="0">
                <a:solidFill>
                  <a:schemeClr val="bg1"/>
                </a:solidFill>
              </a:rPr>
              <a:t>You probably need both</a:t>
            </a:r>
          </a:p>
          <a:p>
            <a:r>
              <a:rPr lang="en-ZA" i="1" dirty="0" smtClean="0">
                <a:solidFill>
                  <a:schemeClr val="bg1">
                    <a:lumMod val="75000"/>
                  </a:schemeClr>
                </a:solidFill>
              </a:rPr>
              <a:t>Sent 2019</a:t>
            </a:r>
            <a:endParaRPr lang="en-ZA" i="1" dirty="0">
              <a:solidFill>
                <a:schemeClr val="bg1">
                  <a:lumMod val="75000"/>
                </a:schemeClr>
              </a:solidFill>
            </a:endParaRPr>
          </a:p>
        </p:txBody>
      </p:sp>
    </p:spTree>
    <p:extLst>
      <p:ext uri="{BB962C8B-B14F-4D97-AF65-F5344CB8AC3E}">
        <p14:creationId xmlns:p14="http://schemas.microsoft.com/office/powerpoint/2010/main" val="342153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235200"/>
            <a:ext cx="9144000" cy="2387600"/>
          </a:xfrm>
        </p:spPr>
        <p:txBody>
          <a:bodyPr anchor="ctr"/>
          <a:lstStyle/>
          <a:p>
            <a:r>
              <a:rPr lang="en-ZA" dirty="0" smtClean="0"/>
              <a:t>Motivation</a:t>
            </a:r>
            <a:endParaRPr lang="en-ZA" dirty="0"/>
          </a:p>
        </p:txBody>
      </p:sp>
    </p:spTree>
    <p:extLst>
      <p:ext uri="{BB962C8B-B14F-4D97-AF65-F5344CB8AC3E}">
        <p14:creationId xmlns:p14="http://schemas.microsoft.com/office/powerpoint/2010/main" val="30180480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235200"/>
            <a:ext cx="9144000" cy="2387600"/>
          </a:xfrm>
        </p:spPr>
        <p:txBody>
          <a:bodyPr anchor="ctr"/>
          <a:lstStyle/>
          <a:p>
            <a:r>
              <a:rPr lang="en-ZA" dirty="0" smtClean="0"/>
              <a:t>How might we do this?</a:t>
            </a:r>
            <a:endParaRPr lang="en-ZA" dirty="0"/>
          </a:p>
        </p:txBody>
      </p:sp>
    </p:spTree>
    <p:extLst>
      <p:ext uri="{BB962C8B-B14F-4D97-AF65-F5344CB8AC3E}">
        <p14:creationId xmlns:p14="http://schemas.microsoft.com/office/powerpoint/2010/main" val="22034709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Personas</a:t>
            </a:r>
            <a:endParaRPr lang="en-ZA" dirty="0"/>
          </a:p>
        </p:txBody>
      </p:sp>
      <p:sp>
        <p:nvSpPr>
          <p:cNvPr id="5" name="Rectangle 4"/>
          <p:cNvSpPr/>
          <p:nvPr/>
        </p:nvSpPr>
        <p:spPr>
          <a:xfrm>
            <a:off x="0" y="6611779"/>
            <a:ext cx="7442200" cy="246221"/>
          </a:xfrm>
          <a:prstGeom prst="rect">
            <a:avLst/>
          </a:prstGeom>
        </p:spPr>
        <p:txBody>
          <a:bodyPr wrap="square">
            <a:spAutoFit/>
          </a:bodyPr>
          <a:lstStyle/>
          <a:p>
            <a:r>
              <a:rPr lang="en-ZA" sz="1000" dirty="0" smtClean="0">
                <a:hlinkClick r:id="rId2"/>
              </a:rPr>
              <a:t>http://www.slideshare.net/TheConartist/what-are-personas-and-how-to-use-them-a-presentation-by-shlomo-goltz</a:t>
            </a:r>
            <a:r>
              <a:rPr lang="en-ZA" sz="1000" dirty="0" smtClean="0"/>
              <a:t> </a:t>
            </a:r>
            <a:endParaRPr lang="en-ZA" sz="1000" dirty="0"/>
          </a:p>
        </p:txBody>
      </p:sp>
      <p:pic>
        <p:nvPicPr>
          <p:cNvPr id="6" name="Picture 5"/>
          <p:cNvPicPr>
            <a:picLocks noChangeAspect="1"/>
          </p:cNvPicPr>
          <p:nvPr/>
        </p:nvPicPr>
        <p:blipFill rotWithShape="1">
          <a:blip r:embed="rId3"/>
          <a:srcRect l="16146" t="5185" r="15000" b="3334"/>
          <a:stretch/>
        </p:blipFill>
        <p:spPr>
          <a:xfrm>
            <a:off x="2677624" y="1350518"/>
            <a:ext cx="6836752" cy="5109464"/>
          </a:xfrm>
          <a:prstGeom prst="rect">
            <a:avLst/>
          </a:prstGeom>
        </p:spPr>
      </p:pic>
    </p:spTree>
    <p:extLst>
      <p:ext uri="{BB962C8B-B14F-4D97-AF65-F5344CB8AC3E}">
        <p14:creationId xmlns:p14="http://schemas.microsoft.com/office/powerpoint/2010/main" val="15938449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ZA" dirty="0" smtClean="0"/>
              <a:t>Human Centred Design “Design thinking”</a:t>
            </a:r>
            <a:endParaRPr lang="en-ZA" dirty="0"/>
          </a:p>
        </p:txBody>
      </p:sp>
      <p:pic>
        <p:nvPicPr>
          <p:cNvPr id="10242" name="Picture 2" descr="https://cdn-images-1.medium.com/max/1200/1*plChYNkaj7TWsLPImkB41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044" y="1449089"/>
            <a:ext cx="9205913" cy="51783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6611779"/>
            <a:ext cx="11192329" cy="246221"/>
          </a:xfrm>
          <a:prstGeom prst="rect">
            <a:avLst/>
          </a:prstGeom>
        </p:spPr>
        <p:txBody>
          <a:bodyPr wrap="square">
            <a:spAutoFit/>
          </a:bodyPr>
          <a:lstStyle/>
          <a:p>
            <a:r>
              <a:rPr lang="en-ZA" sz="1000" dirty="0" smtClean="0">
                <a:hlinkClick r:id="rId3"/>
              </a:rPr>
              <a:t>https://medium.com/digital-experience-design/how-to-apply-a-design-thinking-hcd-ux-or-any-creative-process-from-scratch-b8786efbf812#.24mfwd31y</a:t>
            </a:r>
            <a:r>
              <a:rPr lang="en-ZA" sz="1000" dirty="0" smtClean="0"/>
              <a:t> </a:t>
            </a:r>
            <a:endParaRPr lang="en-ZA" sz="1000" dirty="0"/>
          </a:p>
        </p:txBody>
      </p:sp>
    </p:spTree>
    <p:extLst>
      <p:ext uri="{BB962C8B-B14F-4D97-AF65-F5344CB8AC3E}">
        <p14:creationId xmlns:p14="http://schemas.microsoft.com/office/powerpoint/2010/main" val="10901443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User stories</a:t>
            </a:r>
            <a:endParaRPr lang="en-ZA" dirty="0"/>
          </a:p>
        </p:txBody>
      </p:sp>
      <p:sp>
        <p:nvSpPr>
          <p:cNvPr id="3" name="Content Placeholder 2"/>
          <p:cNvSpPr>
            <a:spLocks noGrp="1"/>
          </p:cNvSpPr>
          <p:nvPr>
            <p:ph sz="half" idx="1"/>
          </p:nvPr>
        </p:nvSpPr>
        <p:spPr/>
        <p:txBody>
          <a:bodyPr/>
          <a:lstStyle/>
          <a:p>
            <a:r>
              <a:rPr lang="en-ZA" dirty="0" smtClean="0"/>
              <a:t>Titles that are outcome based</a:t>
            </a:r>
          </a:p>
          <a:p>
            <a:r>
              <a:rPr lang="en-ZA" dirty="0" smtClean="0"/>
              <a:t>Describe the motivation</a:t>
            </a:r>
            <a:endParaRPr lang="en-ZA" dirty="0"/>
          </a:p>
        </p:txBody>
      </p:sp>
      <p:sp>
        <p:nvSpPr>
          <p:cNvPr id="4" name="Content Placeholder 3"/>
          <p:cNvSpPr>
            <a:spLocks noGrp="1"/>
          </p:cNvSpPr>
          <p:nvPr>
            <p:ph sz="half" idx="2"/>
          </p:nvPr>
        </p:nvSpPr>
        <p:spPr/>
        <p:txBody>
          <a:bodyPr/>
          <a:lstStyle/>
          <a:p>
            <a:r>
              <a:rPr lang="en-ZA" dirty="0" smtClean="0"/>
              <a:t>Add a button that is #ff0000 with the word “submit” to the page</a:t>
            </a:r>
          </a:p>
          <a:p>
            <a:endParaRPr lang="en-ZA" dirty="0"/>
          </a:p>
          <a:p>
            <a:r>
              <a:rPr lang="en-ZA" dirty="0" smtClean="0"/>
              <a:t>The user is able to easily see how they can submit their information</a:t>
            </a:r>
            <a:endParaRPr lang="en-ZA" dirty="0"/>
          </a:p>
        </p:txBody>
      </p:sp>
    </p:spTree>
    <p:extLst>
      <p:ext uri="{BB962C8B-B14F-4D97-AF65-F5344CB8AC3E}">
        <p14:creationId xmlns:p14="http://schemas.microsoft.com/office/powerpoint/2010/main" val="1994658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www.smashingmagazine.com/wp-content/uploads/2014/06/04-running-persona-op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713" y="1143000"/>
            <a:ext cx="6124575"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287" y="6611779"/>
            <a:ext cx="6096000" cy="246221"/>
          </a:xfrm>
          <a:prstGeom prst="rect">
            <a:avLst/>
          </a:prstGeom>
        </p:spPr>
        <p:txBody>
          <a:bodyPr>
            <a:spAutoFit/>
          </a:bodyPr>
          <a:lstStyle/>
          <a:p>
            <a:r>
              <a:rPr lang="en-ZA" sz="1000" dirty="0" smtClean="0">
                <a:hlinkClick r:id="rId3"/>
              </a:rPr>
              <a:t>https://www.smashingmagazine.com/2014/08/a-closer-look-at-personas-part-1/</a:t>
            </a:r>
            <a:r>
              <a:rPr lang="en-ZA" sz="1000" dirty="0" smtClean="0"/>
              <a:t> </a:t>
            </a:r>
            <a:endParaRPr lang="en-ZA" sz="1000" dirty="0"/>
          </a:p>
        </p:txBody>
      </p:sp>
    </p:spTree>
    <p:extLst>
      <p:ext uri="{BB962C8B-B14F-4D97-AF65-F5344CB8AC3E}">
        <p14:creationId xmlns:p14="http://schemas.microsoft.com/office/powerpoint/2010/main" val="7040731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235200"/>
            <a:ext cx="9144000" cy="2387600"/>
          </a:xfrm>
        </p:spPr>
        <p:txBody>
          <a:bodyPr anchor="ctr"/>
          <a:lstStyle/>
          <a:p>
            <a:r>
              <a:rPr lang="en-ZA" dirty="0" smtClean="0"/>
              <a:t>Examples</a:t>
            </a:r>
            <a:endParaRPr lang="en-ZA" dirty="0"/>
          </a:p>
        </p:txBody>
      </p:sp>
    </p:spTree>
    <p:extLst>
      <p:ext uri="{BB962C8B-B14F-4D97-AF65-F5344CB8AC3E}">
        <p14:creationId xmlns:p14="http://schemas.microsoft.com/office/powerpoint/2010/main" val="22052870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857" t="12667" r="18572" b="839"/>
          <a:stretch/>
        </p:blipFill>
        <p:spPr>
          <a:xfrm>
            <a:off x="769257" y="4255"/>
            <a:ext cx="10653486" cy="6849491"/>
          </a:xfrm>
          <a:prstGeom prst="rect">
            <a:avLst/>
          </a:prstGeom>
        </p:spPr>
      </p:pic>
      <p:sp>
        <p:nvSpPr>
          <p:cNvPr id="3" name="Rectangle 2"/>
          <p:cNvSpPr/>
          <p:nvPr/>
        </p:nvSpPr>
        <p:spPr>
          <a:xfrm>
            <a:off x="0" y="6516915"/>
            <a:ext cx="12192000" cy="34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3"/>
          <p:cNvSpPr/>
          <p:nvPr/>
        </p:nvSpPr>
        <p:spPr>
          <a:xfrm>
            <a:off x="0" y="6611779"/>
            <a:ext cx="3280065" cy="246221"/>
          </a:xfrm>
          <a:prstGeom prst="rect">
            <a:avLst/>
          </a:prstGeom>
        </p:spPr>
        <p:txBody>
          <a:bodyPr wrap="none">
            <a:spAutoFit/>
          </a:bodyPr>
          <a:lstStyle/>
          <a:p>
            <a:r>
              <a:rPr lang="en-ZA" sz="1000" dirty="0" smtClean="0">
                <a:hlinkClick r:id="rId3"/>
              </a:rPr>
              <a:t>http://designbynumbers.io/media/chapter_eight_color.pdf</a:t>
            </a:r>
            <a:r>
              <a:rPr lang="en-ZA" sz="1000" dirty="0" smtClean="0"/>
              <a:t> </a:t>
            </a:r>
            <a:endParaRPr lang="en-ZA" sz="1000" dirty="0"/>
          </a:p>
        </p:txBody>
      </p:sp>
      <p:sp>
        <p:nvSpPr>
          <p:cNvPr id="5" name="Rectangle 4"/>
          <p:cNvSpPr/>
          <p:nvPr/>
        </p:nvSpPr>
        <p:spPr>
          <a:xfrm rot="16200000">
            <a:off x="2669128" y="3260585"/>
            <a:ext cx="6853745" cy="34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2559164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235200"/>
            <a:ext cx="9144000" cy="2387600"/>
          </a:xfrm>
        </p:spPr>
        <p:txBody>
          <a:bodyPr anchor="ctr"/>
          <a:lstStyle/>
          <a:p>
            <a:r>
              <a:rPr lang="en-ZA" dirty="0" smtClean="0"/>
              <a:t>1 metre</a:t>
            </a:r>
            <a:endParaRPr lang="en-ZA" dirty="0"/>
          </a:p>
        </p:txBody>
      </p:sp>
    </p:spTree>
    <p:extLst>
      <p:ext uri="{BB962C8B-B14F-4D97-AF65-F5344CB8AC3E}">
        <p14:creationId xmlns:p14="http://schemas.microsoft.com/office/powerpoint/2010/main" val="4931470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B2B5E"/>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302000" y="940548"/>
            <a:ext cx="5588000" cy="4976904"/>
          </a:xfrm>
          <a:prstGeom prst="rect">
            <a:avLst/>
          </a:prstGeom>
        </p:spPr>
      </p:pic>
      <p:sp>
        <p:nvSpPr>
          <p:cNvPr id="8" name="Rectangle 7"/>
          <p:cNvSpPr/>
          <p:nvPr/>
        </p:nvSpPr>
        <p:spPr>
          <a:xfrm>
            <a:off x="0" y="6611779"/>
            <a:ext cx="3185487" cy="246221"/>
          </a:xfrm>
          <a:prstGeom prst="rect">
            <a:avLst/>
          </a:prstGeom>
        </p:spPr>
        <p:txBody>
          <a:bodyPr wrap="none">
            <a:spAutoFit/>
          </a:bodyPr>
          <a:lstStyle/>
          <a:p>
            <a:r>
              <a:rPr lang="en-ZA" sz="1000" dirty="0" smtClean="0">
                <a:solidFill>
                  <a:schemeClr val="bg1"/>
                </a:solidFill>
                <a:hlinkClick r:id="rId3"/>
              </a:rPr>
              <a:t>http://styleguide.mailchimp.com/writing-legal-content/</a:t>
            </a:r>
            <a:r>
              <a:rPr lang="en-ZA" sz="1000" dirty="0" smtClean="0">
                <a:solidFill>
                  <a:schemeClr val="bg1"/>
                </a:solidFill>
              </a:rPr>
              <a:t> </a:t>
            </a:r>
            <a:endParaRPr lang="en-ZA" sz="1000" dirty="0">
              <a:solidFill>
                <a:schemeClr val="bg1"/>
              </a:solidFill>
            </a:endParaRPr>
          </a:p>
        </p:txBody>
      </p:sp>
    </p:spTree>
    <p:extLst>
      <p:ext uri="{BB962C8B-B14F-4D97-AF65-F5344CB8AC3E}">
        <p14:creationId xmlns:p14="http://schemas.microsoft.com/office/powerpoint/2010/main" val="35225824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7778" t="35016" r="30397" b="33201"/>
          <a:stretch/>
        </p:blipFill>
        <p:spPr>
          <a:xfrm>
            <a:off x="2271486" y="1839685"/>
            <a:ext cx="7649029" cy="3178630"/>
          </a:xfrm>
          <a:prstGeom prst="rect">
            <a:avLst/>
          </a:prstGeom>
        </p:spPr>
      </p:pic>
      <p:sp>
        <p:nvSpPr>
          <p:cNvPr id="5" name="Rectangle 4"/>
          <p:cNvSpPr/>
          <p:nvPr/>
        </p:nvSpPr>
        <p:spPr>
          <a:xfrm>
            <a:off x="0" y="6611779"/>
            <a:ext cx="2194832" cy="246221"/>
          </a:xfrm>
          <a:prstGeom prst="rect">
            <a:avLst/>
          </a:prstGeom>
        </p:spPr>
        <p:txBody>
          <a:bodyPr wrap="none">
            <a:spAutoFit/>
          </a:bodyPr>
          <a:lstStyle/>
          <a:p>
            <a:r>
              <a:rPr lang="en-ZA" sz="1000" dirty="0" smtClean="0">
                <a:hlinkClick r:id="rId3"/>
              </a:rPr>
              <a:t>https://www.gov.uk/design-principles</a:t>
            </a:r>
            <a:r>
              <a:rPr lang="en-ZA" sz="1000" dirty="0" smtClean="0"/>
              <a:t> </a:t>
            </a:r>
            <a:endParaRPr lang="en-ZA" sz="1000" dirty="0"/>
          </a:p>
        </p:txBody>
      </p:sp>
    </p:spTree>
    <p:extLst>
      <p:ext uri="{BB962C8B-B14F-4D97-AF65-F5344CB8AC3E}">
        <p14:creationId xmlns:p14="http://schemas.microsoft.com/office/powerpoint/2010/main" val="17335916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235200"/>
            <a:ext cx="9144000" cy="2387600"/>
          </a:xfrm>
        </p:spPr>
        <p:txBody>
          <a:bodyPr anchor="ctr"/>
          <a:lstStyle/>
          <a:p>
            <a:r>
              <a:rPr lang="en-ZA" dirty="0" smtClean="0"/>
              <a:t>Resources</a:t>
            </a:r>
            <a:endParaRPr lang="en-ZA" dirty="0"/>
          </a:p>
        </p:txBody>
      </p:sp>
    </p:spTree>
    <p:extLst>
      <p:ext uri="{BB962C8B-B14F-4D97-AF65-F5344CB8AC3E}">
        <p14:creationId xmlns:p14="http://schemas.microsoft.com/office/powerpoint/2010/main" val="1327376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gv.com/sprint/img/c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540" y="498667"/>
            <a:ext cx="3964920" cy="58606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611779"/>
            <a:ext cx="1712328" cy="246221"/>
          </a:xfrm>
          <a:prstGeom prst="rect">
            <a:avLst/>
          </a:prstGeom>
        </p:spPr>
        <p:txBody>
          <a:bodyPr wrap="none">
            <a:spAutoFit/>
          </a:bodyPr>
          <a:lstStyle/>
          <a:p>
            <a:r>
              <a:rPr lang="en-ZA" sz="1000" dirty="0" smtClean="0">
                <a:hlinkClick r:id="rId3"/>
              </a:rPr>
              <a:t>http://www.gv.com/sprint/</a:t>
            </a:r>
            <a:r>
              <a:rPr lang="en-ZA" sz="1000" dirty="0" smtClean="0"/>
              <a:t> </a:t>
            </a:r>
            <a:endParaRPr lang="en-ZA" sz="1000" dirty="0"/>
          </a:p>
        </p:txBody>
      </p:sp>
    </p:spTree>
    <p:extLst>
      <p:ext uri="{BB962C8B-B14F-4D97-AF65-F5344CB8AC3E}">
        <p14:creationId xmlns:p14="http://schemas.microsoft.com/office/powerpoint/2010/main" val="30475670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460" t="19487" r="23333" b="6644"/>
          <a:stretch/>
        </p:blipFill>
        <p:spPr>
          <a:xfrm>
            <a:off x="0" y="-1"/>
            <a:ext cx="12192000" cy="9085985"/>
          </a:xfrm>
          <a:prstGeom prst="rect">
            <a:avLst/>
          </a:prstGeom>
        </p:spPr>
      </p:pic>
      <p:sp>
        <p:nvSpPr>
          <p:cNvPr id="4" name="Rectangle 3"/>
          <p:cNvSpPr/>
          <p:nvPr/>
        </p:nvSpPr>
        <p:spPr>
          <a:xfrm>
            <a:off x="0" y="6582228"/>
            <a:ext cx="5805714" cy="2053772"/>
          </a:xfrm>
          <a:prstGeom prst="rect">
            <a:avLst/>
          </a:prstGeom>
          <a:solidFill>
            <a:srgbClr val="C7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Rectangle 1"/>
          <p:cNvSpPr/>
          <p:nvPr/>
        </p:nvSpPr>
        <p:spPr>
          <a:xfrm>
            <a:off x="0" y="6611779"/>
            <a:ext cx="6096000" cy="246221"/>
          </a:xfrm>
          <a:prstGeom prst="rect">
            <a:avLst/>
          </a:prstGeom>
        </p:spPr>
        <p:txBody>
          <a:bodyPr>
            <a:spAutoFit/>
          </a:bodyPr>
          <a:lstStyle/>
          <a:p>
            <a:r>
              <a:rPr lang="en-ZA" sz="1000" dirty="0" smtClean="0">
                <a:hlinkClick r:id="rId3"/>
              </a:rPr>
              <a:t>https://www.frogdesign.com/wp-content/uploads/2016/03/CAT_2.0_English.pdf</a:t>
            </a:r>
            <a:r>
              <a:rPr lang="en-ZA" sz="1000" dirty="0" smtClean="0"/>
              <a:t> </a:t>
            </a:r>
            <a:endParaRPr lang="en-ZA" sz="1000" dirty="0"/>
          </a:p>
        </p:txBody>
      </p:sp>
    </p:spTree>
    <p:extLst>
      <p:ext uri="{BB962C8B-B14F-4D97-AF65-F5344CB8AC3E}">
        <p14:creationId xmlns:p14="http://schemas.microsoft.com/office/powerpoint/2010/main" val="1831951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i.imgflip.com/2/1b9y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25" y="2714625"/>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1439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235200"/>
            <a:ext cx="9144000" cy="2387600"/>
          </a:xfrm>
        </p:spPr>
        <p:txBody>
          <a:bodyPr anchor="ctr"/>
          <a:lstStyle/>
          <a:p>
            <a:r>
              <a:rPr lang="en-ZA" dirty="0" smtClean="0"/>
              <a:t>Summary</a:t>
            </a:r>
            <a:endParaRPr lang="en-ZA" dirty="0"/>
          </a:p>
        </p:txBody>
      </p:sp>
    </p:spTree>
    <p:extLst>
      <p:ext uri="{BB962C8B-B14F-4D97-AF65-F5344CB8AC3E}">
        <p14:creationId xmlns:p14="http://schemas.microsoft.com/office/powerpoint/2010/main" val="6896255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ZA"/>
          </a:p>
        </p:txBody>
      </p:sp>
      <p:pic>
        <p:nvPicPr>
          <p:cNvPr id="2050" name="Picture 2" descr="https://cdn-images-1.medium.com/max/800/1*giQAY1GK2x8gdpdQ3XL4U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
            <a:ext cx="12382500" cy="800219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Elbow Connector 5"/>
          <p:cNvCxnSpPr/>
          <p:nvPr/>
        </p:nvCxnSpPr>
        <p:spPr>
          <a:xfrm flipV="1">
            <a:off x="1046376" y="1272618"/>
            <a:ext cx="6985262" cy="4986780"/>
          </a:xfrm>
          <a:prstGeom prst="bentConnector3">
            <a:avLst>
              <a:gd name="adj1" fmla="val -6140"/>
            </a:avLst>
          </a:prstGeom>
          <a:ln w="762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09328" y="1904214"/>
            <a:ext cx="3638746" cy="4953786"/>
          </a:xfrm>
          <a:prstGeom prst="straightConnector1">
            <a:avLst/>
          </a:prstGeom>
          <a:ln w="76200">
            <a:solidFill>
              <a:srgbClr val="00B0F0"/>
            </a:solidFill>
            <a:prstDash val="sysDot"/>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509048" y="626287"/>
            <a:ext cx="2569806" cy="646331"/>
          </a:xfrm>
          <a:prstGeom prst="rect">
            <a:avLst/>
          </a:prstGeom>
          <a:noFill/>
          <a:effectLst>
            <a:outerShdw blurRad="50800" dist="38100" dir="2700000" algn="tl" rotWithShape="0">
              <a:prstClr val="black">
                <a:alpha val="40000"/>
              </a:prstClr>
            </a:outerShdw>
          </a:effectLst>
        </p:spPr>
        <p:txBody>
          <a:bodyPr wrap="none" rtlCol="0">
            <a:spAutoFit/>
          </a:bodyPr>
          <a:lstStyle/>
          <a:p>
            <a:r>
              <a:rPr lang="en-ZA" sz="3600" dirty="0" smtClean="0">
                <a:solidFill>
                  <a:srgbClr val="FF0000"/>
                </a:solidFill>
              </a:rPr>
              <a:t>Specification</a:t>
            </a:r>
            <a:endParaRPr lang="en-ZA" sz="3600" dirty="0">
              <a:solidFill>
                <a:srgbClr val="FF0000"/>
              </a:solidFill>
            </a:endParaRPr>
          </a:p>
        </p:txBody>
      </p:sp>
      <p:sp>
        <p:nvSpPr>
          <p:cNvPr id="13" name="Down Arrow 12"/>
          <p:cNvSpPr/>
          <p:nvPr/>
        </p:nvSpPr>
        <p:spPr>
          <a:xfrm>
            <a:off x="1046376" y="4101319"/>
            <a:ext cx="1235608" cy="231529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16" name="Down Arrow 15"/>
          <p:cNvSpPr/>
          <p:nvPr/>
        </p:nvSpPr>
        <p:spPr>
          <a:xfrm>
            <a:off x="8130270" y="-624608"/>
            <a:ext cx="1235608" cy="231529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14" name="TextBox 13"/>
          <p:cNvSpPr txBox="1"/>
          <p:nvPr/>
        </p:nvSpPr>
        <p:spPr>
          <a:xfrm rot="19462748">
            <a:off x="1637272" y="3136614"/>
            <a:ext cx="7043531" cy="584775"/>
          </a:xfrm>
          <a:prstGeom prst="rect">
            <a:avLst/>
          </a:prstGeom>
          <a:noFill/>
        </p:spPr>
        <p:txBody>
          <a:bodyPr wrap="none" rtlCol="0">
            <a:spAutoFit/>
          </a:bodyPr>
          <a:lstStyle/>
          <a:p>
            <a:r>
              <a:rPr lang="en-ZA" sz="3200" dirty="0" smtClean="0">
                <a:solidFill>
                  <a:srgbClr val="FFFF00"/>
                </a:solidFill>
              </a:rPr>
              <a:t>Story: The user can get from here to here</a:t>
            </a:r>
            <a:endParaRPr lang="en-ZA" sz="3200" dirty="0">
              <a:solidFill>
                <a:srgbClr val="FFFF00"/>
              </a:solidFill>
            </a:endParaRPr>
          </a:p>
        </p:txBody>
      </p:sp>
      <p:sp>
        <p:nvSpPr>
          <p:cNvPr id="18" name="TextBox 17"/>
          <p:cNvSpPr txBox="1"/>
          <p:nvPr/>
        </p:nvSpPr>
        <p:spPr>
          <a:xfrm rot="18371830">
            <a:off x="5422319" y="4342777"/>
            <a:ext cx="3476144" cy="646331"/>
          </a:xfrm>
          <a:prstGeom prst="rect">
            <a:avLst/>
          </a:prstGeom>
          <a:noFill/>
          <a:effectLst>
            <a:outerShdw blurRad="50800" dist="38100" dir="2700000" algn="tl" rotWithShape="0">
              <a:prstClr val="black">
                <a:alpha val="40000"/>
              </a:prstClr>
            </a:outerShdw>
          </a:effectLst>
        </p:spPr>
        <p:txBody>
          <a:bodyPr wrap="none" rtlCol="0">
            <a:spAutoFit/>
          </a:bodyPr>
          <a:lstStyle/>
          <a:p>
            <a:r>
              <a:rPr lang="en-ZA" sz="3600" dirty="0" smtClean="0">
                <a:solidFill>
                  <a:srgbClr val="00B0F0"/>
                </a:solidFill>
              </a:rPr>
              <a:t>Actual work done</a:t>
            </a:r>
            <a:endParaRPr lang="en-ZA" sz="3600" dirty="0">
              <a:solidFill>
                <a:srgbClr val="00B0F0"/>
              </a:solidFill>
            </a:endParaRPr>
          </a:p>
        </p:txBody>
      </p:sp>
    </p:spTree>
    <p:extLst>
      <p:ext uri="{BB962C8B-B14F-4D97-AF65-F5344CB8AC3E}">
        <p14:creationId xmlns:p14="http://schemas.microsoft.com/office/powerpoint/2010/main" val="18283016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More about measurement</a:t>
            </a:r>
            <a:endParaRPr lang="en-ZA" dirty="0"/>
          </a:p>
        </p:txBody>
      </p:sp>
      <p:sp>
        <p:nvSpPr>
          <p:cNvPr id="3" name="Content Placeholder 2"/>
          <p:cNvSpPr>
            <a:spLocks noGrp="1"/>
          </p:cNvSpPr>
          <p:nvPr>
            <p:ph idx="1"/>
          </p:nvPr>
        </p:nvSpPr>
        <p:spPr/>
        <p:txBody>
          <a:bodyPr/>
          <a:lstStyle/>
          <a:p>
            <a:r>
              <a:rPr lang="en-ZA" dirty="0" err="1" smtClean="0"/>
              <a:t>RadioLab</a:t>
            </a:r>
            <a:r>
              <a:rPr lang="en-ZA" dirty="0" smtClean="0"/>
              <a:t>: </a:t>
            </a:r>
            <a:r>
              <a:rPr lang="en-ZA" dirty="0" smtClean="0">
                <a:hlinkClick r:id="rId2"/>
              </a:rPr>
              <a:t>http://www.radiolab.org/story/kg/</a:t>
            </a:r>
            <a:endParaRPr lang="en-ZA" dirty="0" smtClean="0"/>
          </a:p>
          <a:p>
            <a:r>
              <a:rPr lang="en-ZA" dirty="0" smtClean="0"/>
              <a:t>Wikipedia: </a:t>
            </a:r>
            <a:r>
              <a:rPr lang="en-ZA" dirty="0" smtClean="0">
                <a:hlinkClick r:id="rId3"/>
              </a:rPr>
              <a:t>https://en.wikipedia.org/wiki/International_System_of_Units</a:t>
            </a:r>
            <a:endParaRPr lang="en-ZA" dirty="0" smtClean="0"/>
          </a:p>
          <a:p>
            <a:endParaRPr lang="en-ZA" dirty="0" smtClean="0"/>
          </a:p>
          <a:p>
            <a:endParaRPr lang="en-ZA" dirty="0"/>
          </a:p>
        </p:txBody>
      </p:sp>
    </p:spTree>
    <p:extLst>
      <p:ext uri="{BB962C8B-B14F-4D97-AF65-F5344CB8AC3E}">
        <p14:creationId xmlns:p14="http://schemas.microsoft.com/office/powerpoint/2010/main" val="347953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235200"/>
            <a:ext cx="9144000" cy="2387600"/>
          </a:xfrm>
        </p:spPr>
        <p:txBody>
          <a:bodyPr anchor="ctr">
            <a:normAutofit fontScale="90000"/>
          </a:bodyPr>
          <a:lstStyle/>
          <a:p>
            <a:r>
              <a:rPr lang="en-ZA" sz="4900" dirty="0" smtClean="0"/>
              <a:t>Irfaan.Imamdin@allangray.co.za</a:t>
            </a:r>
            <a:r>
              <a:rPr lang="en-ZA" sz="4900" dirty="0" smtClean="0">
                <a:hlinkClick r:id="rId2"/>
              </a:rPr>
              <a:t/>
            </a:r>
            <a:br>
              <a:rPr lang="en-ZA" sz="4900" dirty="0" smtClean="0">
                <a:hlinkClick r:id="rId2"/>
              </a:rPr>
            </a:br>
            <a:r>
              <a:rPr lang="en-ZA" sz="4900" dirty="0" smtClean="0">
                <a:hlinkClick r:id="rId2"/>
              </a:rPr>
              <a:t/>
            </a:r>
            <a:br>
              <a:rPr lang="en-ZA" sz="4900" dirty="0" smtClean="0">
                <a:hlinkClick r:id="rId2"/>
              </a:rPr>
            </a:br>
            <a:r>
              <a:rPr lang="en-ZA" sz="4900" dirty="0" smtClean="0">
                <a:hlinkClick r:id="rId2"/>
              </a:rPr>
              <a:t>https://github.com/cape-town-testing</a:t>
            </a:r>
            <a:r>
              <a:rPr lang="en-ZA" dirty="0" smtClean="0"/>
              <a:t/>
            </a:r>
            <a:br>
              <a:rPr lang="en-ZA" dirty="0" smtClean="0"/>
            </a:br>
            <a:endParaRPr lang="en-ZA" dirty="0"/>
          </a:p>
        </p:txBody>
      </p:sp>
      <p:pic>
        <p:nvPicPr>
          <p:cNvPr id="15362" name="Picture 2" descr="Creative Commons Licens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6900" y="4281487"/>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601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9290"/>
            <a:ext cx="12192000" cy="6858000"/>
          </a:xfrm>
          <a:prstGeom prst="rect">
            <a:avLst/>
          </a:prstGeom>
        </p:spPr>
      </p:pic>
      <p:cxnSp>
        <p:nvCxnSpPr>
          <p:cNvPr id="6" name="Straight Connector 5"/>
          <p:cNvCxnSpPr/>
          <p:nvPr/>
        </p:nvCxnSpPr>
        <p:spPr>
          <a:xfrm>
            <a:off x="8383652" y="6230254"/>
            <a:ext cx="3808348" cy="0"/>
          </a:xfrm>
          <a:prstGeom prst="line">
            <a:avLst/>
          </a:prstGeom>
          <a:ln w="7620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088226" y="2"/>
            <a:ext cx="7774" cy="2760295"/>
          </a:xfrm>
          <a:prstGeom prst="line">
            <a:avLst/>
          </a:prstGeom>
          <a:ln w="76200">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8" name="Arc 7"/>
          <p:cNvSpPr/>
          <p:nvPr/>
        </p:nvSpPr>
        <p:spPr>
          <a:xfrm rot="442090">
            <a:off x="3231857" y="2404160"/>
            <a:ext cx="6009371" cy="5996279"/>
          </a:xfrm>
          <a:prstGeom prst="arc">
            <a:avLst/>
          </a:prstGeom>
          <a:ln w="571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10" name="TextBox 9"/>
          <p:cNvSpPr txBox="1"/>
          <p:nvPr/>
        </p:nvSpPr>
        <p:spPr>
          <a:xfrm>
            <a:off x="9742786" y="5583923"/>
            <a:ext cx="1670650" cy="646331"/>
          </a:xfrm>
          <a:prstGeom prst="rect">
            <a:avLst/>
          </a:prstGeom>
          <a:noFill/>
        </p:spPr>
        <p:txBody>
          <a:bodyPr wrap="none" rtlCol="0">
            <a:spAutoFit/>
          </a:bodyPr>
          <a:lstStyle/>
          <a:p>
            <a:r>
              <a:rPr lang="en-ZA" sz="3600" i="1" dirty="0" smtClean="0">
                <a:solidFill>
                  <a:srgbClr val="FFFF00"/>
                </a:solidFill>
                <a:latin typeface="Garamond" panose="02020404030301010803" pitchFamily="18" charset="0"/>
              </a:rPr>
              <a:t>le equator</a:t>
            </a:r>
            <a:endParaRPr lang="en-ZA" sz="3600" i="1" dirty="0">
              <a:solidFill>
                <a:srgbClr val="FFFF00"/>
              </a:solidFill>
              <a:latin typeface="Garamond" panose="02020404030301010803" pitchFamily="18" charset="0"/>
            </a:endParaRPr>
          </a:p>
        </p:txBody>
      </p:sp>
      <p:sp>
        <p:nvSpPr>
          <p:cNvPr id="11" name="TextBox 10"/>
          <p:cNvSpPr txBox="1"/>
          <p:nvPr/>
        </p:nvSpPr>
        <p:spPr>
          <a:xfrm rot="16200000">
            <a:off x="4739363" y="1056983"/>
            <a:ext cx="2051395" cy="646331"/>
          </a:xfrm>
          <a:prstGeom prst="rect">
            <a:avLst/>
          </a:prstGeom>
          <a:noFill/>
        </p:spPr>
        <p:txBody>
          <a:bodyPr wrap="none" rtlCol="0">
            <a:spAutoFit/>
          </a:bodyPr>
          <a:lstStyle/>
          <a:p>
            <a:r>
              <a:rPr lang="en-ZA" sz="3600" i="1" dirty="0" smtClean="0">
                <a:solidFill>
                  <a:srgbClr val="FFFF00"/>
                </a:solidFill>
                <a:latin typeface="Garamond" panose="02020404030301010803" pitchFamily="18" charset="0"/>
              </a:rPr>
              <a:t>le north pole</a:t>
            </a:r>
            <a:endParaRPr lang="en-ZA" sz="3600" i="1" dirty="0">
              <a:solidFill>
                <a:srgbClr val="FFFF00"/>
              </a:solidFill>
              <a:latin typeface="Garamond" panose="02020404030301010803" pitchFamily="18" charset="0"/>
            </a:endParaRPr>
          </a:p>
        </p:txBody>
      </p:sp>
      <mc:AlternateContent xmlns:mc="http://schemas.openxmlformats.org/markup-compatibility/2006" xmlns:a14="http://schemas.microsoft.com/office/drawing/2010/main">
        <mc:Choice Requires="a14">
          <p:sp>
            <p:nvSpPr>
              <p:cNvPr id="15" name="TextBox 14"/>
              <p:cNvSpPr txBox="1"/>
              <p:nvPr/>
            </p:nvSpPr>
            <p:spPr>
              <a:xfrm rot="18900000">
                <a:off x="8330372" y="1641943"/>
                <a:ext cx="2541080" cy="10411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ZA" sz="3600" i="1" dirty="0" smtClean="0">
                              <a:solidFill>
                                <a:srgbClr val="FFFF00"/>
                              </a:solidFill>
                              <a:latin typeface="Cambria Math" panose="02040503050406030204" pitchFamily="18" charset="0"/>
                            </a:rPr>
                          </m:ctrlPr>
                        </m:fPr>
                        <m:num>
                          <m:r>
                            <a:rPr lang="en-ZA" sz="3600" b="0" i="1" dirty="0" smtClean="0">
                              <a:solidFill>
                                <a:srgbClr val="FFFF00"/>
                              </a:solidFill>
                              <a:latin typeface="Cambria Math" panose="02040503050406030204" pitchFamily="18" charset="0"/>
                            </a:rPr>
                            <m:t>𝑥</m:t>
                          </m:r>
                        </m:num>
                        <m:den>
                          <m:r>
                            <a:rPr lang="en-ZA" sz="3600" b="0" i="1" dirty="0" smtClean="0">
                              <a:solidFill>
                                <a:srgbClr val="FFFF00"/>
                              </a:solidFill>
                              <a:latin typeface="Cambria Math" panose="02040503050406030204" pitchFamily="18" charset="0"/>
                            </a:rPr>
                            <m:t>10 000 000</m:t>
                          </m:r>
                        </m:den>
                      </m:f>
                    </m:oMath>
                  </m:oMathPara>
                </a14:m>
                <a:endParaRPr lang="en-ZA" sz="3600" i="1" dirty="0">
                  <a:solidFill>
                    <a:srgbClr val="FFFF00"/>
                  </a:solidFill>
                  <a:latin typeface="Garamond" panose="02020404030301010803"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rot="18900000">
                <a:off x="8330372" y="1641943"/>
                <a:ext cx="2541080" cy="1041119"/>
              </a:xfrm>
              <a:prstGeom prst="rect">
                <a:avLst/>
              </a:prstGeom>
              <a:blipFill rotWithShape="0">
                <a:blip r:embed="rId4"/>
                <a:stretch>
                  <a:fillRect/>
                </a:stretch>
              </a:blipFill>
            </p:spPr>
            <p:txBody>
              <a:bodyPr/>
              <a:lstStyle/>
              <a:p>
                <a:r>
                  <a:rPr lang="en-ZA">
                    <a:noFill/>
                  </a:rPr>
                  <a:t> </a:t>
                </a:r>
              </a:p>
            </p:txBody>
          </p:sp>
        </mc:Fallback>
      </mc:AlternateContent>
    </p:spTree>
    <p:extLst>
      <p:ext uri="{BB962C8B-B14F-4D97-AF65-F5344CB8AC3E}">
        <p14:creationId xmlns:p14="http://schemas.microsoft.com/office/powerpoint/2010/main" val="163890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2375" t="31952" r="26188" b="5852"/>
          <a:stretch/>
        </p:blipFill>
        <p:spPr>
          <a:xfrm>
            <a:off x="4411980" y="1485900"/>
            <a:ext cx="3368040" cy="3886200"/>
          </a:xfrm>
          <a:prstGeom prst="rect">
            <a:avLst/>
          </a:prstGeom>
        </p:spPr>
      </p:pic>
    </p:spTree>
    <p:extLst>
      <p:ext uri="{BB962C8B-B14F-4D97-AF65-F5344CB8AC3E}">
        <p14:creationId xmlns:p14="http://schemas.microsoft.com/office/powerpoint/2010/main" val="37162765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media.iperiago.com/photos/50df2c6d839b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350"/>
            <a:ext cx="12225867" cy="9169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5657671"/>
            <a:ext cx="1915909" cy="1200329"/>
          </a:xfrm>
          <a:prstGeom prst="rect">
            <a:avLst/>
          </a:prstGeom>
          <a:noFill/>
        </p:spPr>
        <p:txBody>
          <a:bodyPr wrap="none" rtlCol="0">
            <a:spAutoFit/>
          </a:bodyPr>
          <a:lstStyle/>
          <a:p>
            <a:r>
              <a:rPr lang="en-ZA" sz="7200" i="1" dirty="0" smtClean="0">
                <a:solidFill>
                  <a:schemeClr val="bg1"/>
                </a:solidFill>
                <a:latin typeface="Garamond" panose="02020404030301010803" pitchFamily="18" charset="0"/>
              </a:rPr>
              <a:t>1796</a:t>
            </a:r>
            <a:endParaRPr lang="en-ZA" sz="7200" i="1" dirty="0">
              <a:solidFill>
                <a:schemeClr val="bg1"/>
              </a:solidFill>
              <a:latin typeface="Garamond" panose="02020404030301010803" pitchFamily="18" charset="0"/>
            </a:endParaRPr>
          </a:p>
        </p:txBody>
      </p:sp>
    </p:spTree>
    <p:extLst>
      <p:ext uri="{BB962C8B-B14F-4D97-AF65-F5344CB8AC3E}">
        <p14:creationId xmlns:p14="http://schemas.microsoft.com/office/powerpoint/2010/main" val="7592613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orizon-magazine.eu/sites/default/files/styles/large-timeline/public/Metre.jpg?itok=86VaMgY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3700" y="-2152650"/>
            <a:ext cx="9258300" cy="67508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5657671"/>
            <a:ext cx="1915909" cy="1200329"/>
          </a:xfrm>
          <a:prstGeom prst="rect">
            <a:avLst/>
          </a:prstGeom>
          <a:noFill/>
        </p:spPr>
        <p:txBody>
          <a:bodyPr wrap="none" rtlCol="0">
            <a:spAutoFit/>
          </a:bodyPr>
          <a:lstStyle/>
          <a:p>
            <a:r>
              <a:rPr lang="en-ZA" sz="7200" i="1" dirty="0" smtClean="0">
                <a:latin typeface="Garamond" panose="02020404030301010803" pitchFamily="18" charset="0"/>
              </a:rPr>
              <a:t>1889</a:t>
            </a:r>
            <a:endParaRPr lang="en-ZA" sz="7200" i="1" dirty="0">
              <a:latin typeface="Garamond" panose="02020404030301010803" pitchFamily="18" charset="0"/>
            </a:endParaRPr>
          </a:p>
        </p:txBody>
      </p:sp>
    </p:spTree>
    <p:extLst>
      <p:ext uri="{BB962C8B-B14F-4D97-AF65-F5344CB8AC3E}">
        <p14:creationId xmlns:p14="http://schemas.microsoft.com/office/powerpoint/2010/main" val="3999761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wnd.com/files/2016/04/Superman-faces-krypton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0"/>
            <a:ext cx="1371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5657671"/>
            <a:ext cx="1915909" cy="1200329"/>
          </a:xfrm>
          <a:prstGeom prst="rect">
            <a:avLst/>
          </a:prstGeom>
          <a:noFill/>
        </p:spPr>
        <p:txBody>
          <a:bodyPr wrap="none" rtlCol="0">
            <a:spAutoFit/>
          </a:bodyPr>
          <a:lstStyle/>
          <a:p>
            <a:r>
              <a:rPr lang="en-ZA" sz="7200" i="1" dirty="0" smtClean="0">
                <a:solidFill>
                  <a:schemeClr val="bg1"/>
                </a:solidFill>
                <a:latin typeface="Garamond" panose="02020404030301010803" pitchFamily="18" charset="0"/>
              </a:rPr>
              <a:t>1960</a:t>
            </a:r>
            <a:endParaRPr lang="en-ZA" sz="7200" i="1" dirty="0">
              <a:solidFill>
                <a:schemeClr val="bg1"/>
              </a:solidFill>
              <a:latin typeface="Garamond" panose="02020404030301010803" pitchFamily="18" charset="0"/>
            </a:endParaRPr>
          </a:p>
        </p:txBody>
      </p:sp>
      <p:sp>
        <p:nvSpPr>
          <p:cNvPr id="4" name="Rectangle 3"/>
          <p:cNvSpPr/>
          <p:nvPr/>
        </p:nvSpPr>
        <p:spPr>
          <a:xfrm>
            <a:off x="2762250" y="2698105"/>
            <a:ext cx="6667500" cy="146179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Rectangle 1"/>
          <p:cNvSpPr/>
          <p:nvPr/>
        </p:nvSpPr>
        <p:spPr>
          <a:xfrm>
            <a:off x="3048000" y="2967335"/>
            <a:ext cx="6096000" cy="923330"/>
          </a:xfrm>
          <a:prstGeom prst="rect">
            <a:avLst/>
          </a:prstGeom>
        </p:spPr>
        <p:txBody>
          <a:bodyPr>
            <a:spAutoFit/>
          </a:bodyPr>
          <a:lstStyle/>
          <a:p>
            <a:r>
              <a:rPr lang="en-ZA" dirty="0" smtClean="0">
                <a:solidFill>
                  <a:schemeClr val="bg1"/>
                </a:solidFill>
              </a:rPr>
              <a:t>1 650 763.73 wavelengths of the orange-red emission line in the electromagnetic spectrum of the krypton-86 atom in a vacuum</a:t>
            </a:r>
            <a:endParaRPr lang="en-ZA" dirty="0">
              <a:solidFill>
                <a:schemeClr val="bg1"/>
              </a:solidFill>
            </a:endParaRPr>
          </a:p>
        </p:txBody>
      </p:sp>
    </p:spTree>
    <p:extLst>
      <p:ext uri="{BB962C8B-B14F-4D97-AF65-F5344CB8AC3E}">
        <p14:creationId xmlns:p14="http://schemas.microsoft.com/office/powerpoint/2010/main" val="2208047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2375" t="31952" r="26188" b="5852"/>
          <a:stretch/>
        </p:blipFill>
        <p:spPr>
          <a:xfrm>
            <a:off x="4411980" y="1485900"/>
            <a:ext cx="3368040" cy="3886200"/>
          </a:xfrm>
          <a:prstGeom prst="rect">
            <a:avLst/>
          </a:prstGeom>
        </p:spPr>
      </p:pic>
    </p:spTree>
    <p:extLst>
      <p:ext uri="{BB962C8B-B14F-4D97-AF65-F5344CB8AC3E}">
        <p14:creationId xmlns:p14="http://schemas.microsoft.com/office/powerpoint/2010/main" val="370452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TotalTime>
  <Words>1060</Words>
  <Application>Microsoft Office PowerPoint</Application>
  <PresentationFormat>Widescreen</PresentationFormat>
  <Paragraphs>119</Paragraphs>
  <Slides>39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Garamond</vt:lpstr>
      <vt:lpstr>Office Theme</vt:lpstr>
      <vt:lpstr>A short history of measurement, and some thoughts on trust and specifications</vt:lpstr>
      <vt:lpstr>@mirfaan</vt:lpstr>
      <vt:lpstr>1 metre</vt:lpstr>
      <vt:lpstr>PowerPoint Presentation</vt:lpstr>
      <vt:lpstr>PowerPoint Presentation</vt:lpstr>
      <vt:lpstr>PowerPoint Presentation</vt:lpstr>
      <vt:lpstr>PowerPoint Presentation</vt:lpstr>
      <vt:lpstr>PowerPoint Presentation</vt:lpstr>
      <vt:lpstr>PowerPoint Presentation</vt:lpstr>
      <vt:lpstr>Resolution 1 of the 17th CGPM (1983)</vt:lpstr>
      <vt:lpstr>Resolution 1 of the 17th CGPM (1983)</vt:lpstr>
      <vt:lpstr>Resolution 1 of the 17th CGPM (1983)</vt:lpstr>
      <vt:lpstr>1 second</vt:lpstr>
      <vt:lpstr>Resolution 1 of the 13th CGPM (1967)</vt:lpstr>
      <vt:lpstr>1 metre:</vt:lpstr>
      <vt:lpstr>PowerPoint Presentation</vt:lpstr>
      <vt:lpstr>1 kilogram</vt:lpstr>
      <vt:lpstr>PowerPoint Presentation</vt:lpstr>
      <vt:lpstr>PowerPoint Presentation</vt:lpstr>
      <vt:lpstr>A short history of measurement, and some thoughts on trust and specifications</vt:lpstr>
      <vt:lpstr>PowerPoint Presentation</vt:lpstr>
      <vt:lpstr>Motivation</vt:lpstr>
      <vt:lpstr>How might we do this?</vt:lpstr>
      <vt:lpstr>Personas</vt:lpstr>
      <vt:lpstr>Human Centred Design “Design thinking”</vt:lpstr>
      <vt:lpstr>User stories</vt:lpstr>
      <vt:lpstr>PowerPoint Presentation</vt:lpstr>
      <vt:lpstr>Examples</vt:lpstr>
      <vt:lpstr>PowerPoint Presentation</vt:lpstr>
      <vt:lpstr>PowerPoint Presentation</vt:lpstr>
      <vt:lpstr>PowerPoint Presentation</vt:lpstr>
      <vt:lpstr>Resources</vt:lpstr>
      <vt:lpstr>PowerPoint Presentation</vt:lpstr>
      <vt:lpstr>PowerPoint Presentation</vt:lpstr>
      <vt:lpstr>PowerPoint Presentation</vt:lpstr>
      <vt:lpstr>Summary</vt:lpstr>
      <vt:lpstr>PowerPoint Presentation</vt:lpstr>
      <vt:lpstr>More about measurement</vt:lpstr>
      <vt:lpstr>Irfaan.Imamdin@allangray.co.za  https://github.com/cape-town-testing </vt:lpstr>
    </vt:vector>
  </TitlesOfParts>
  <Company>Gray.Net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metre</dc:title>
  <dc:creator>Irfaan Imamdin</dc:creator>
  <cp:lastModifiedBy>Irfaan Imamdin</cp:lastModifiedBy>
  <cp:revision>34</cp:revision>
  <dcterms:created xsi:type="dcterms:W3CDTF">2017-02-01T18:15:53Z</dcterms:created>
  <dcterms:modified xsi:type="dcterms:W3CDTF">2017-02-02T14:34:06Z</dcterms:modified>
</cp:coreProperties>
</file>